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70" r:id="rId6"/>
    <p:sldId id="282" r:id="rId7"/>
    <p:sldId id="273" r:id="rId8"/>
    <p:sldId id="258" r:id="rId9"/>
    <p:sldId id="264" r:id="rId10"/>
    <p:sldId id="261" r:id="rId11"/>
    <p:sldId id="266" r:id="rId12"/>
    <p:sldId id="265" r:id="rId13"/>
    <p:sldId id="279" r:id="rId14"/>
    <p:sldId id="260" r:id="rId15"/>
    <p:sldId id="280" r:id="rId16"/>
    <p:sldId id="269" r:id="rId17"/>
    <p:sldId id="281" r:id="rId18"/>
    <p:sldId id="272" r:id="rId19"/>
    <p:sldId id="267"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ED"/>
    <a:srgbClr val="CCD2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snapToGrid="0">
      <p:cViewPr varScale="1">
        <p:scale>
          <a:sx n="67" d="100"/>
          <a:sy n="67" d="100"/>
        </p:scale>
        <p:origin x="1362" y="60"/>
      </p:cViewPr>
      <p:guideLst/>
    </p:cSldViewPr>
  </p:slideViewPr>
  <p:notesTextViewPr>
    <p:cViewPr>
      <p:scale>
        <a:sx n="1" d="1"/>
        <a:sy n="1" d="1"/>
      </p:scale>
      <p:origin x="0" y="0"/>
    </p:cViewPr>
  </p:notesTextViewPr>
  <p:sorterViewPr>
    <p:cViewPr>
      <p:scale>
        <a:sx n="100" d="100"/>
        <a:sy n="100" d="100"/>
      </p:scale>
      <p:origin x="0" y="-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E3D40-7276-4006-9628-15CF74D52B7B}"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F1549-5B87-4584-A82C-E69B330BC9C6}" type="slidenum">
              <a:rPr lang="en-US" smtClean="0"/>
              <a:t>‹#›</a:t>
            </a:fld>
            <a:endParaRPr lang="en-US"/>
          </a:p>
        </p:txBody>
      </p:sp>
    </p:spTree>
    <p:extLst>
      <p:ext uri="{BB962C8B-B14F-4D97-AF65-F5344CB8AC3E}">
        <p14:creationId xmlns:p14="http://schemas.microsoft.com/office/powerpoint/2010/main" val="35058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F1549-5B87-4584-A82C-E69B330BC9C6}" type="slidenum">
              <a:rPr lang="en-US" smtClean="0"/>
              <a:t>3</a:t>
            </a:fld>
            <a:endParaRPr lang="en-US"/>
          </a:p>
        </p:txBody>
      </p:sp>
    </p:spTree>
    <p:extLst>
      <p:ext uri="{BB962C8B-B14F-4D97-AF65-F5344CB8AC3E}">
        <p14:creationId xmlns:p14="http://schemas.microsoft.com/office/powerpoint/2010/main" val="81947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outdated</a:t>
            </a:r>
          </a:p>
        </p:txBody>
      </p:sp>
      <p:sp>
        <p:nvSpPr>
          <p:cNvPr id="4" name="Slide Number Placeholder 3"/>
          <p:cNvSpPr>
            <a:spLocks noGrp="1"/>
          </p:cNvSpPr>
          <p:nvPr>
            <p:ph type="sldNum" sz="quarter" idx="5"/>
          </p:nvPr>
        </p:nvSpPr>
        <p:spPr/>
        <p:txBody>
          <a:bodyPr/>
          <a:lstStyle/>
          <a:p>
            <a:fld id="{073F1549-5B87-4584-A82C-E69B330BC9C6}" type="slidenum">
              <a:rPr lang="en-US" smtClean="0"/>
              <a:t>5</a:t>
            </a:fld>
            <a:endParaRPr lang="en-US"/>
          </a:p>
        </p:txBody>
      </p:sp>
    </p:spTree>
    <p:extLst>
      <p:ext uri="{BB962C8B-B14F-4D97-AF65-F5344CB8AC3E}">
        <p14:creationId xmlns:p14="http://schemas.microsoft.com/office/powerpoint/2010/main" val="391680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Dec 20</a:t>
            </a:r>
          </a:p>
        </p:txBody>
      </p:sp>
      <p:sp>
        <p:nvSpPr>
          <p:cNvPr id="4" name="Slide Number Placeholder 3"/>
          <p:cNvSpPr>
            <a:spLocks noGrp="1"/>
          </p:cNvSpPr>
          <p:nvPr>
            <p:ph type="sldNum" sz="quarter" idx="5"/>
          </p:nvPr>
        </p:nvSpPr>
        <p:spPr/>
        <p:txBody>
          <a:bodyPr/>
          <a:lstStyle/>
          <a:p>
            <a:fld id="{073F1549-5B87-4584-A82C-E69B330BC9C6}" type="slidenum">
              <a:rPr lang="en-US" smtClean="0"/>
              <a:t>6</a:t>
            </a:fld>
            <a:endParaRPr lang="en-US"/>
          </a:p>
        </p:txBody>
      </p:sp>
    </p:spTree>
    <p:extLst>
      <p:ext uri="{BB962C8B-B14F-4D97-AF65-F5344CB8AC3E}">
        <p14:creationId xmlns:p14="http://schemas.microsoft.com/office/powerpoint/2010/main" val="1866134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F1549-5B87-4584-A82C-E69B330BC9C6}" type="slidenum">
              <a:rPr lang="en-US" smtClean="0"/>
              <a:t>8</a:t>
            </a:fld>
            <a:endParaRPr lang="en-US"/>
          </a:p>
        </p:txBody>
      </p:sp>
    </p:spTree>
    <p:extLst>
      <p:ext uri="{BB962C8B-B14F-4D97-AF65-F5344CB8AC3E}">
        <p14:creationId xmlns:p14="http://schemas.microsoft.com/office/powerpoint/2010/main" val="332732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A7341-72E5-7DE3-02C1-81FC1B525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592D6-DDB9-21B2-CF22-A64A727B8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8A47C-1B25-AF6A-69C1-F22AE39E72A2}"/>
              </a:ext>
            </a:extLst>
          </p:cNvPr>
          <p:cNvSpPr>
            <a:spLocks noGrp="1"/>
          </p:cNvSpPr>
          <p:nvPr>
            <p:ph type="body" idx="1"/>
          </p:nvPr>
        </p:nvSpPr>
        <p:spPr/>
        <p:txBody>
          <a:bodyPr/>
          <a:lstStyle/>
          <a:p>
            <a:r>
              <a:rPr lang="en-US"/>
              <a:t>updated Dec 20</a:t>
            </a:r>
          </a:p>
        </p:txBody>
      </p:sp>
      <p:sp>
        <p:nvSpPr>
          <p:cNvPr id="4" name="Slide Number Placeholder 3">
            <a:extLst>
              <a:ext uri="{FF2B5EF4-FFF2-40B4-BE49-F238E27FC236}">
                <a16:creationId xmlns:a16="http://schemas.microsoft.com/office/drawing/2014/main" id="{7BD54DD0-63C0-0E67-4DE2-50665442BCEC}"/>
              </a:ext>
            </a:extLst>
          </p:cNvPr>
          <p:cNvSpPr>
            <a:spLocks noGrp="1"/>
          </p:cNvSpPr>
          <p:nvPr>
            <p:ph type="sldNum" sz="quarter" idx="5"/>
          </p:nvPr>
        </p:nvSpPr>
        <p:spPr/>
        <p:txBody>
          <a:bodyPr/>
          <a:lstStyle/>
          <a:p>
            <a:fld id="{073F1549-5B87-4584-A82C-E69B330BC9C6}" type="slidenum">
              <a:rPr lang="en-US" smtClean="0"/>
              <a:t>12</a:t>
            </a:fld>
            <a:endParaRPr lang="en-US"/>
          </a:p>
        </p:txBody>
      </p:sp>
    </p:spTree>
    <p:extLst>
      <p:ext uri="{BB962C8B-B14F-4D97-AF65-F5344CB8AC3E}">
        <p14:creationId xmlns:p14="http://schemas.microsoft.com/office/powerpoint/2010/main" val="203674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“47 of the 53 [56] bishops named can be assigned to dioceses in the patriarchate of Antioch with a fair degree of confidence.” – David Wilmshurst</a:t>
            </a:r>
          </a:p>
          <a:p>
            <a:r>
              <a:rPr lang="en-US" sz="1800" dirty="0">
                <a:effectLst/>
                <a:latin typeface="Times New Roman" panose="02020603050405020304" pitchFamily="18" charset="0"/>
              </a:rPr>
              <a:t>45 of these 56 were also at Nicaea. [my count]  - 43 from 4 areas that had 61 bishops at Nicaea</a:t>
            </a:r>
            <a:endParaRPr lang="en-US" dirty="0"/>
          </a:p>
        </p:txBody>
      </p:sp>
      <p:sp>
        <p:nvSpPr>
          <p:cNvPr id="4" name="Slide Number Placeholder 3"/>
          <p:cNvSpPr>
            <a:spLocks noGrp="1"/>
          </p:cNvSpPr>
          <p:nvPr>
            <p:ph type="sldNum" sz="quarter" idx="5"/>
          </p:nvPr>
        </p:nvSpPr>
        <p:spPr/>
        <p:txBody>
          <a:bodyPr/>
          <a:lstStyle/>
          <a:p>
            <a:fld id="{073F1549-5B87-4584-A82C-E69B330BC9C6}" type="slidenum">
              <a:rPr lang="en-US" smtClean="0"/>
              <a:t>13</a:t>
            </a:fld>
            <a:endParaRPr lang="en-US"/>
          </a:p>
        </p:txBody>
      </p:sp>
    </p:spTree>
    <p:extLst>
      <p:ext uri="{BB962C8B-B14F-4D97-AF65-F5344CB8AC3E}">
        <p14:creationId xmlns:p14="http://schemas.microsoft.com/office/powerpoint/2010/main" val="402583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50387-74DA-DD19-0326-BEF60C616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AA95E-95E4-B020-7B94-6929A652EE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D3851-D104-C18B-4E75-535786A908A5}"/>
              </a:ext>
            </a:extLst>
          </p:cNvPr>
          <p:cNvSpPr>
            <a:spLocks noGrp="1"/>
          </p:cNvSpPr>
          <p:nvPr>
            <p:ph type="body" idx="1"/>
          </p:nvPr>
        </p:nvSpPr>
        <p:spPr/>
        <p:txBody>
          <a:bodyPr/>
          <a:lstStyle/>
          <a:p>
            <a:r>
              <a:rPr lang="en-US" sz="1800">
                <a:effectLst/>
                <a:latin typeface="Times New Roman" panose="02020603050405020304" pitchFamily="18" charset="0"/>
                <a:ea typeface="Times New Roman" panose="02020603050405020304" pitchFamily="18" charset="0"/>
              </a:rPr>
              <a:t> not counting Hosius, 47 of 55 (Wilmshurst), or 49 of 57 (Simperl) were at Nicaea; almost all  “can </a:t>
            </a:r>
            <a:r>
              <a:rPr lang="en-US" sz="1800" dirty="0">
                <a:effectLst/>
                <a:latin typeface="Times New Roman" panose="02020603050405020304" pitchFamily="18" charset="0"/>
                <a:ea typeface="Times New Roman" panose="02020603050405020304" pitchFamily="18" charset="0"/>
              </a:rPr>
              <a:t>be assigned to dioceses in the patriarchate of Antioch with a fair degree of confidence.” – David Wilmshurst</a:t>
            </a:r>
          </a:p>
          <a:p>
            <a:r>
              <a:rPr lang="en-US" sz="1800">
                <a:effectLst/>
                <a:latin typeface="Times New Roman" panose="02020603050405020304" pitchFamily="18" charset="0"/>
              </a:rPr>
              <a:t>[I added 3 who didn’t sign at Antioch].  </a:t>
            </a:r>
            <a:endParaRPr lang="en-US" dirty="0"/>
          </a:p>
        </p:txBody>
      </p:sp>
      <p:sp>
        <p:nvSpPr>
          <p:cNvPr id="4" name="Slide Number Placeholder 3">
            <a:extLst>
              <a:ext uri="{FF2B5EF4-FFF2-40B4-BE49-F238E27FC236}">
                <a16:creationId xmlns:a16="http://schemas.microsoft.com/office/drawing/2014/main" id="{EFF4C67E-CFFD-3D72-37EC-C136CFEE91A1}"/>
              </a:ext>
            </a:extLst>
          </p:cNvPr>
          <p:cNvSpPr>
            <a:spLocks noGrp="1"/>
          </p:cNvSpPr>
          <p:nvPr>
            <p:ph type="sldNum" sz="quarter" idx="5"/>
          </p:nvPr>
        </p:nvSpPr>
        <p:spPr/>
        <p:txBody>
          <a:bodyPr/>
          <a:lstStyle/>
          <a:p>
            <a:fld id="{073F1549-5B87-4584-A82C-E69B330BC9C6}" type="slidenum">
              <a:rPr lang="en-US" smtClean="0"/>
              <a:t>14</a:t>
            </a:fld>
            <a:endParaRPr lang="en-US"/>
          </a:p>
        </p:txBody>
      </p:sp>
    </p:spTree>
    <p:extLst>
      <p:ext uri="{BB962C8B-B14F-4D97-AF65-F5344CB8AC3E}">
        <p14:creationId xmlns:p14="http://schemas.microsoft.com/office/powerpoint/2010/main" val="1455557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1CE7-E2CA-1B67-9100-F0BEB2245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35A4E4-8EA6-09C3-7F27-420704640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8893B4-7015-BBF2-0EC4-0636CA7AC1E1}"/>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0FBD8ADF-4A92-AD63-BEBD-29FA28617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5402B-248F-713A-5AD6-DCF573152767}"/>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425284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CAA6-7B20-AEB4-5E4E-5442DC586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E341B-F9A3-2A92-A0D2-EF4094512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F4E4B-78E9-89D1-7106-68ADBE0942E0}"/>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75158D55-CFB5-8544-4C88-FD706FAC2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0F805-AAFF-F14B-BAED-E63EC7E2273A}"/>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135510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9FF68-0B9F-8564-EE1A-2A97C3B83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AF9B4-4F75-BDE5-02A1-3A326B4AA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01861-811A-58E4-F84B-63C15540AC67}"/>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C72A0468-73C7-0895-5296-BF3B80873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5404C-C7BA-C319-B92E-9EF7E87284F9}"/>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23449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BA26-7943-2E5F-CBA5-12004D4636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09BFD1-7B32-A4AE-5F22-39F5103E2C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A5A95-7BF0-4203-677E-30E3D751D130}"/>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71F0C024-65E8-0C59-5399-D284140987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C9167-2EE9-F967-931E-FEC7A14DA97F}"/>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211373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CE72-E5C5-8033-EE4C-C088D217A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6F5D7-F81F-EA41-B74A-7F94BC0B7D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FFC8F-E939-18AE-7369-BE24D0481DCF}"/>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1EC6227D-F646-28B3-F0E9-83469CF9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06C6E-4767-8CD1-131B-9536CBD35EC9}"/>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345679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CE24-6D0D-2BA9-BDD2-8768FA31E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53E2D-937F-5D19-DE27-834B366B8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570737-D37C-B1DA-EB2E-7BE683D2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C542B7-E3A3-3EDD-7B72-77C26E5B878D}"/>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6" name="Footer Placeholder 5">
            <a:extLst>
              <a:ext uri="{FF2B5EF4-FFF2-40B4-BE49-F238E27FC236}">
                <a16:creationId xmlns:a16="http://schemas.microsoft.com/office/drawing/2014/main" id="{C10F3AF0-0D7F-569B-E455-04306B7ED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82FD3-16B6-A649-BA56-250E698FE4F2}"/>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279963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E569-72B8-A18D-F162-E2EDA405E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F58C6-A487-25E3-ECC4-4520CFB38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490177-8B0A-ED5F-9671-0C9D4ECF4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48ADDB-15C8-7FE2-3194-243456891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FC8FF-B874-9EFD-F801-FCA54D9DD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AD242C-05CA-C557-143B-4577286A7D14}"/>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8" name="Footer Placeholder 7">
            <a:extLst>
              <a:ext uri="{FF2B5EF4-FFF2-40B4-BE49-F238E27FC236}">
                <a16:creationId xmlns:a16="http://schemas.microsoft.com/office/drawing/2014/main" id="{BE1B7452-B2A0-776E-6F64-3E0F10754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65551F-8A9D-9B66-5FC7-59E2CB488A02}"/>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125744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6530-320E-148D-F970-8A636635E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9D3556-912A-1040-1825-FE019AA5CC2C}"/>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4" name="Footer Placeholder 3">
            <a:extLst>
              <a:ext uri="{FF2B5EF4-FFF2-40B4-BE49-F238E27FC236}">
                <a16:creationId xmlns:a16="http://schemas.microsoft.com/office/drawing/2014/main" id="{12AD9EEB-75E2-2642-1A1B-B8CF1B7807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36CE5-A222-CAE2-73B7-DEBDDB581155}"/>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381767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31728-7A0D-3904-D17D-5944D9A48165}"/>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3" name="Footer Placeholder 2">
            <a:extLst>
              <a:ext uri="{FF2B5EF4-FFF2-40B4-BE49-F238E27FC236}">
                <a16:creationId xmlns:a16="http://schemas.microsoft.com/office/drawing/2014/main" id="{4268976E-F643-78CD-D80C-E208E0C088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F8265-DFF4-14F6-91F5-BA8CC8435258}"/>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403585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9F7F-0851-8FF6-B1BA-7E2AD466E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4960D1-7B2B-3C39-435B-41C58B890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F97E6-4B3F-DCD4-FD7A-D672FDF22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B9010-5DDC-8784-2857-B3DEE20969C6}"/>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6" name="Footer Placeholder 5">
            <a:extLst>
              <a:ext uri="{FF2B5EF4-FFF2-40B4-BE49-F238E27FC236}">
                <a16:creationId xmlns:a16="http://schemas.microsoft.com/office/drawing/2014/main" id="{5FE98072-E9F3-9A6E-CD48-200920C21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03D8B-18FC-3F49-4B0F-E91426F98AC9}"/>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390192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8F25-A791-6F22-581B-2A7D1E099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AD2921-9CB5-7B01-9EA7-3DECDD88A3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835EAC-A5B6-38B5-609F-FA3FC8DC6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405B3A-3ED0-262F-5E97-B7A73C989473}"/>
              </a:ext>
            </a:extLst>
          </p:cNvPr>
          <p:cNvSpPr>
            <a:spLocks noGrp="1"/>
          </p:cNvSpPr>
          <p:nvPr>
            <p:ph type="dt" sz="half" idx="10"/>
          </p:nvPr>
        </p:nvSpPr>
        <p:spPr/>
        <p:txBody>
          <a:bodyPr/>
          <a:lstStyle/>
          <a:p>
            <a:fld id="{B700F1CC-7C63-4660-9225-1CFAA33482A9}" type="datetimeFigureOut">
              <a:rPr lang="en-US" smtClean="0"/>
              <a:t>3/17/2025</a:t>
            </a:fld>
            <a:endParaRPr lang="en-US"/>
          </a:p>
        </p:txBody>
      </p:sp>
      <p:sp>
        <p:nvSpPr>
          <p:cNvPr id="6" name="Footer Placeholder 5">
            <a:extLst>
              <a:ext uri="{FF2B5EF4-FFF2-40B4-BE49-F238E27FC236}">
                <a16:creationId xmlns:a16="http://schemas.microsoft.com/office/drawing/2014/main" id="{B557E6E7-0DF7-61A1-895D-4283B19DA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534E9-19CC-E3FC-6A37-0CE37DEA8C6E}"/>
              </a:ext>
            </a:extLst>
          </p:cNvPr>
          <p:cNvSpPr>
            <a:spLocks noGrp="1"/>
          </p:cNvSpPr>
          <p:nvPr>
            <p:ph type="sldNum" sz="quarter" idx="12"/>
          </p:nvPr>
        </p:nvSpPr>
        <p:spPr/>
        <p:txBody>
          <a:bodyPr/>
          <a:lstStyle/>
          <a:p>
            <a:fld id="{A3FD4E8F-BD39-4278-89C7-126298ECD9C4}" type="slidenum">
              <a:rPr lang="en-US" smtClean="0"/>
              <a:t>‹#›</a:t>
            </a:fld>
            <a:endParaRPr lang="en-US"/>
          </a:p>
        </p:txBody>
      </p:sp>
    </p:spTree>
    <p:extLst>
      <p:ext uri="{BB962C8B-B14F-4D97-AF65-F5344CB8AC3E}">
        <p14:creationId xmlns:p14="http://schemas.microsoft.com/office/powerpoint/2010/main" val="100455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2EF96-2A69-116C-0F8F-2E2E08B30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8818C-2584-B5CE-BAD4-1808DA57A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35A8F-0A85-DF0D-A4B6-1F22F9EFF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00F1CC-7C63-4660-9225-1CFAA33482A9}" type="datetimeFigureOut">
              <a:rPr lang="en-US" smtClean="0"/>
              <a:t>3/17/2025</a:t>
            </a:fld>
            <a:endParaRPr lang="en-US"/>
          </a:p>
        </p:txBody>
      </p:sp>
      <p:sp>
        <p:nvSpPr>
          <p:cNvPr id="5" name="Footer Placeholder 4">
            <a:extLst>
              <a:ext uri="{FF2B5EF4-FFF2-40B4-BE49-F238E27FC236}">
                <a16:creationId xmlns:a16="http://schemas.microsoft.com/office/drawing/2014/main" id="{7D56B1FB-BA91-6A83-065F-45231CCEA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55A7FCA-32A3-4E31-9E6F-0E6502D0E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FD4E8F-BD39-4278-89C7-126298ECD9C4}" type="slidenum">
              <a:rPr lang="en-US" smtClean="0"/>
              <a:t>‹#›</a:t>
            </a:fld>
            <a:endParaRPr lang="en-US"/>
          </a:p>
        </p:txBody>
      </p:sp>
    </p:spTree>
    <p:extLst>
      <p:ext uri="{BB962C8B-B14F-4D97-AF65-F5344CB8AC3E}">
        <p14:creationId xmlns:p14="http://schemas.microsoft.com/office/powerpoint/2010/main" val="317794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E12A-A664-FBCD-106E-E888EDE81EB6}"/>
              </a:ext>
            </a:extLst>
          </p:cNvPr>
          <p:cNvSpPr>
            <a:spLocks noGrp="1"/>
          </p:cNvSpPr>
          <p:nvPr>
            <p:ph type="ctrTitle"/>
          </p:nvPr>
        </p:nvSpPr>
        <p:spPr>
          <a:xfrm>
            <a:off x="1524000" y="414337"/>
            <a:ext cx="9144000" cy="4094163"/>
          </a:xfrm>
        </p:spPr>
        <p:txBody>
          <a:bodyPr>
            <a:normAutofit/>
          </a:bodyPr>
          <a:lstStyle/>
          <a:p>
            <a:pPr>
              <a:lnSpc>
                <a:spcPct val="100000"/>
              </a:lnSpc>
              <a:spcAft>
                <a:spcPts val="800"/>
              </a:spcAft>
            </a:pPr>
            <a:r>
              <a:rPr lang="en-US" sz="49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The Roads to Nicaea: </a:t>
            </a:r>
            <a:br>
              <a:rPr lang="en-US" sz="36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br>
            <a:r>
              <a:rPr lang="en-US" sz="44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Who Came </a:t>
            </a:r>
            <a:br>
              <a:rPr lang="en-US" sz="44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br>
            <a:r>
              <a:rPr lang="en-US" sz="44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and </a:t>
            </a:r>
            <a:br>
              <a:rPr lang="en-US" sz="44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br>
            <a:r>
              <a:rPr lang="en-US" sz="44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Why</a:t>
            </a:r>
            <a:r>
              <a:rPr lang="en-US" sz="49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a:t>
            </a:r>
            <a:br>
              <a:rPr lang="en-US" sz="49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br>
            <a:br>
              <a:rPr lang="en-US" sz="36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br>
            <a:r>
              <a:rPr lang="en-US" sz="31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rPr>
              <a:t>Glen L. Thompson, Asia Lutheran Seminary</a:t>
            </a:r>
            <a:endParaRPr lang="en-US" sz="3600" kern="100" dirty="0">
              <a:solidFill>
                <a:srgbClr val="FFFF00"/>
              </a:solidFill>
              <a:effectLst>
                <a:outerShdw blurRad="50800" dist="38100" algn="l" rotWithShape="0">
                  <a:prstClr val="black">
                    <a:alpha val="40000"/>
                  </a:prstClr>
                </a:outerShdw>
              </a:effectLst>
              <a:latin typeface="Aptos" panose="020B0004020202020204" pitchFamily="34" charset="0"/>
              <a:ea typeface="DengXian" panose="02010600030101010101" pitchFamily="2" charset="-122"/>
              <a:cs typeface="Arial" panose="020B0604020202020204" pitchFamily="34" charset="0"/>
            </a:endParaRPr>
          </a:p>
        </p:txBody>
      </p:sp>
      <p:sp>
        <p:nvSpPr>
          <p:cNvPr id="3" name="Subtitle 2">
            <a:extLst>
              <a:ext uri="{FF2B5EF4-FFF2-40B4-BE49-F238E27FC236}">
                <a16:creationId xmlns:a16="http://schemas.microsoft.com/office/drawing/2014/main" id="{1B6966D5-F7AB-3C00-20D5-481ED74B3D11}"/>
              </a:ext>
            </a:extLst>
          </p:cNvPr>
          <p:cNvSpPr>
            <a:spLocks noGrp="1"/>
          </p:cNvSpPr>
          <p:nvPr>
            <p:ph type="subTitle" idx="1"/>
          </p:nvPr>
        </p:nvSpPr>
        <p:spPr>
          <a:xfrm>
            <a:off x="1513114" y="5372270"/>
            <a:ext cx="9644743" cy="581667"/>
          </a:xfrm>
          <a:solidFill>
            <a:schemeClr val="bg1"/>
          </a:solidFill>
        </p:spPr>
        <p:txBody>
          <a:bodyPr anchor="ctr">
            <a:normAutofit/>
          </a:bodyPr>
          <a:lstStyle/>
          <a:p>
            <a:r>
              <a:rPr lang="en-US" sz="2800" dirty="0">
                <a:solidFill>
                  <a:srgbClr val="FF0000"/>
                </a:solidFill>
                <a:effectLst>
                  <a:outerShdw blurRad="50800" dist="38100" algn="l" rotWithShape="0">
                    <a:prstClr val="black">
                      <a:alpha val="40000"/>
                    </a:prstClr>
                  </a:outerShdw>
                </a:effectLst>
              </a:rPr>
              <a:t>https://www.fourthcentury.com/council-of-nicaea-ad-325/</a:t>
            </a:r>
          </a:p>
        </p:txBody>
      </p:sp>
    </p:spTree>
    <p:extLst>
      <p:ext uri="{BB962C8B-B14F-4D97-AF65-F5344CB8AC3E}">
        <p14:creationId xmlns:p14="http://schemas.microsoft.com/office/powerpoint/2010/main" val="121249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5A8D0-F581-DC21-D4DD-3F8C6BA554D6}"/>
              </a:ext>
            </a:extLst>
          </p:cNvPr>
          <p:cNvPicPr>
            <a:picLocks noChangeAspect="1"/>
          </p:cNvPicPr>
          <p:nvPr/>
        </p:nvPicPr>
        <p:blipFill>
          <a:blip r:embed="rId2"/>
          <a:srcRect l="1776"/>
          <a:stretch/>
        </p:blipFill>
        <p:spPr>
          <a:xfrm>
            <a:off x="745467" y="669614"/>
            <a:ext cx="10828813" cy="5698651"/>
          </a:xfrm>
          <a:prstGeom prst="rect">
            <a:avLst/>
          </a:prstGeom>
        </p:spPr>
      </p:pic>
      <p:cxnSp>
        <p:nvCxnSpPr>
          <p:cNvPr id="5" name="Straight Connector 4">
            <a:extLst>
              <a:ext uri="{FF2B5EF4-FFF2-40B4-BE49-F238E27FC236}">
                <a16:creationId xmlns:a16="http://schemas.microsoft.com/office/drawing/2014/main" id="{0FFD066A-CA8C-D1B8-4BCB-512637CECD21}"/>
              </a:ext>
            </a:extLst>
          </p:cNvPr>
          <p:cNvCxnSpPr>
            <a:cxnSpLocks/>
          </p:cNvCxnSpPr>
          <p:nvPr/>
        </p:nvCxnSpPr>
        <p:spPr>
          <a:xfrm>
            <a:off x="4029075" y="4153710"/>
            <a:ext cx="1657350"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0812A9A3-BBDF-1A6C-DF5B-2A6CF4362CCE}"/>
              </a:ext>
            </a:extLst>
          </p:cNvPr>
          <p:cNvSpPr/>
          <p:nvPr/>
        </p:nvSpPr>
        <p:spPr>
          <a:xfrm>
            <a:off x="10329863" y="1071563"/>
            <a:ext cx="1214437" cy="671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4323E06-2513-8D39-0D74-5AC56CA664CF}"/>
              </a:ext>
            </a:extLst>
          </p:cNvPr>
          <p:cNvSpPr/>
          <p:nvPr/>
        </p:nvSpPr>
        <p:spPr>
          <a:xfrm>
            <a:off x="2995613" y="3817954"/>
            <a:ext cx="1214437" cy="671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72868BE-3FD1-6A10-B983-BB2BBF9AABC7}"/>
              </a:ext>
            </a:extLst>
          </p:cNvPr>
          <p:cNvSpPr/>
          <p:nvPr/>
        </p:nvSpPr>
        <p:spPr>
          <a:xfrm>
            <a:off x="7724775" y="3817954"/>
            <a:ext cx="1214437" cy="6715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1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23148-3039-001F-18E0-6C4507AAE54E}"/>
              </a:ext>
            </a:extLst>
          </p:cNvPr>
          <p:cNvPicPr>
            <a:picLocks noChangeAspect="1"/>
          </p:cNvPicPr>
          <p:nvPr/>
        </p:nvPicPr>
        <p:blipFill>
          <a:blip r:embed="rId2">
            <a:extLst>
              <a:ext uri="{28A0092B-C50C-407E-A947-70E740481C1C}">
                <a14:useLocalDpi xmlns:a14="http://schemas.microsoft.com/office/drawing/2010/main" val="0"/>
              </a:ext>
            </a:extLst>
          </a:blip>
          <a:srcRect l="1581" t="7286" r="1519" b="1306"/>
          <a:stretch/>
        </p:blipFill>
        <p:spPr>
          <a:xfrm>
            <a:off x="1517715" y="333843"/>
            <a:ext cx="9662474" cy="6190313"/>
          </a:xfrm>
          <a:prstGeom prst="rect">
            <a:avLst/>
          </a:prstGeom>
        </p:spPr>
      </p:pic>
      <p:sp>
        <p:nvSpPr>
          <p:cNvPr id="4" name="TextBox 3">
            <a:extLst>
              <a:ext uri="{FF2B5EF4-FFF2-40B4-BE49-F238E27FC236}">
                <a16:creationId xmlns:a16="http://schemas.microsoft.com/office/drawing/2014/main" id="{284F3B1F-53BB-CD1F-5B5D-C3A531A67484}"/>
              </a:ext>
            </a:extLst>
          </p:cNvPr>
          <p:cNvSpPr txBox="1"/>
          <p:nvPr/>
        </p:nvSpPr>
        <p:spPr>
          <a:xfrm>
            <a:off x="6571711" y="5947566"/>
            <a:ext cx="1258888" cy="523220"/>
          </a:xfrm>
          <a:prstGeom prst="rect">
            <a:avLst/>
          </a:prstGeom>
          <a:solidFill>
            <a:schemeClr val="bg1"/>
          </a:solidFill>
          <a:ln>
            <a:solidFill>
              <a:srgbClr val="00B050"/>
            </a:solidFill>
          </a:ln>
        </p:spPr>
        <p:txBody>
          <a:bodyPr wrap="square" rtlCol="0">
            <a:spAutoFit/>
          </a:bodyPr>
          <a:lstStyle/>
          <a:p>
            <a:pPr algn="ctr"/>
            <a:r>
              <a:rPr lang="en-US" sz="1400">
                <a:solidFill>
                  <a:srgbClr val="00B050"/>
                </a:solidFill>
              </a:rPr>
              <a:t>Egypt/Thebes</a:t>
            </a:r>
          </a:p>
          <a:p>
            <a:pPr algn="ctr"/>
            <a:r>
              <a:rPr lang="en-US" sz="1400">
                <a:solidFill>
                  <a:srgbClr val="00B050"/>
                </a:solidFill>
              </a:rPr>
              <a:t>16</a:t>
            </a:r>
          </a:p>
        </p:txBody>
      </p:sp>
      <p:sp>
        <p:nvSpPr>
          <p:cNvPr id="6" name="TextBox 5">
            <a:extLst>
              <a:ext uri="{FF2B5EF4-FFF2-40B4-BE49-F238E27FC236}">
                <a16:creationId xmlns:a16="http://schemas.microsoft.com/office/drawing/2014/main" id="{6B6D7FA2-1F2C-D6DC-175C-39759AFBC126}"/>
              </a:ext>
            </a:extLst>
          </p:cNvPr>
          <p:cNvSpPr txBox="1"/>
          <p:nvPr/>
        </p:nvSpPr>
        <p:spPr>
          <a:xfrm>
            <a:off x="4034410" y="2286158"/>
            <a:ext cx="827023" cy="523220"/>
          </a:xfrm>
          <a:prstGeom prst="rect">
            <a:avLst/>
          </a:prstGeom>
          <a:solidFill>
            <a:schemeClr val="bg1"/>
          </a:solidFill>
          <a:ln>
            <a:solidFill>
              <a:srgbClr val="C00000"/>
            </a:solidFill>
          </a:ln>
        </p:spPr>
        <p:txBody>
          <a:bodyPr wrap="square" rtlCol="0">
            <a:spAutoFit/>
          </a:bodyPr>
          <a:lstStyle/>
          <a:p>
            <a:pPr algn="ctr"/>
            <a:r>
              <a:rPr lang="en-US" sz="1400">
                <a:solidFill>
                  <a:srgbClr val="C00000"/>
                </a:solidFill>
              </a:rPr>
              <a:t>Achaea</a:t>
            </a:r>
          </a:p>
          <a:p>
            <a:pPr algn="ctr"/>
            <a:r>
              <a:rPr lang="en-US" sz="1400">
                <a:solidFill>
                  <a:srgbClr val="C00000"/>
                </a:solidFill>
              </a:rPr>
              <a:t>3</a:t>
            </a:r>
          </a:p>
        </p:txBody>
      </p:sp>
      <p:sp>
        <p:nvSpPr>
          <p:cNvPr id="7" name="TextBox 6">
            <a:extLst>
              <a:ext uri="{FF2B5EF4-FFF2-40B4-BE49-F238E27FC236}">
                <a16:creationId xmlns:a16="http://schemas.microsoft.com/office/drawing/2014/main" id="{55209D70-F3C1-2B51-04C6-00D7FA1AA831}"/>
              </a:ext>
            </a:extLst>
          </p:cNvPr>
          <p:cNvSpPr txBox="1"/>
          <p:nvPr/>
        </p:nvSpPr>
        <p:spPr>
          <a:xfrm>
            <a:off x="4306699" y="5491489"/>
            <a:ext cx="684148" cy="523220"/>
          </a:xfrm>
          <a:prstGeom prst="rect">
            <a:avLst/>
          </a:prstGeom>
          <a:solidFill>
            <a:schemeClr val="bg1"/>
          </a:solidFill>
          <a:ln>
            <a:solidFill>
              <a:srgbClr val="00B050"/>
            </a:solidFill>
          </a:ln>
        </p:spPr>
        <p:txBody>
          <a:bodyPr wrap="square" rtlCol="0">
            <a:spAutoFit/>
          </a:bodyPr>
          <a:lstStyle/>
          <a:p>
            <a:pPr algn="ctr"/>
            <a:r>
              <a:rPr lang="en-US" sz="1400">
                <a:solidFill>
                  <a:srgbClr val="00B050"/>
                </a:solidFill>
              </a:rPr>
              <a:t>Libya</a:t>
            </a:r>
          </a:p>
          <a:p>
            <a:pPr algn="ctr"/>
            <a:r>
              <a:rPr lang="en-US" sz="1400">
                <a:solidFill>
                  <a:srgbClr val="00B050"/>
                </a:solidFill>
              </a:rPr>
              <a:t>5</a:t>
            </a:r>
          </a:p>
        </p:txBody>
      </p:sp>
      <p:sp>
        <p:nvSpPr>
          <p:cNvPr id="8" name="TextBox 7">
            <a:extLst>
              <a:ext uri="{FF2B5EF4-FFF2-40B4-BE49-F238E27FC236}">
                <a16:creationId xmlns:a16="http://schemas.microsoft.com/office/drawing/2014/main" id="{5B841BDD-2C41-90F8-9C10-F9F79AACCE6B}"/>
              </a:ext>
            </a:extLst>
          </p:cNvPr>
          <p:cNvSpPr txBox="1"/>
          <p:nvPr/>
        </p:nvSpPr>
        <p:spPr>
          <a:xfrm>
            <a:off x="4457699" y="1184038"/>
            <a:ext cx="1047497" cy="523220"/>
          </a:xfrm>
          <a:prstGeom prst="rect">
            <a:avLst/>
          </a:prstGeom>
          <a:solidFill>
            <a:schemeClr val="bg1"/>
          </a:solidFill>
          <a:ln>
            <a:solidFill>
              <a:srgbClr val="C00000"/>
            </a:solidFill>
          </a:ln>
        </p:spPr>
        <p:txBody>
          <a:bodyPr wrap="square" rtlCol="0">
            <a:spAutoFit/>
          </a:bodyPr>
          <a:lstStyle/>
          <a:p>
            <a:pPr algn="ctr"/>
            <a:r>
              <a:rPr lang="en-US" sz="1400">
                <a:solidFill>
                  <a:srgbClr val="C00000"/>
                </a:solidFill>
              </a:rPr>
              <a:t>Macedonia</a:t>
            </a:r>
          </a:p>
          <a:p>
            <a:pPr algn="ctr"/>
            <a:r>
              <a:rPr lang="en-US" sz="1400">
                <a:solidFill>
                  <a:srgbClr val="C00000"/>
                </a:solidFill>
              </a:rPr>
              <a:t>2</a:t>
            </a:r>
          </a:p>
        </p:txBody>
      </p:sp>
      <p:sp>
        <p:nvSpPr>
          <p:cNvPr id="9" name="TextBox 8">
            <a:extLst>
              <a:ext uri="{FF2B5EF4-FFF2-40B4-BE49-F238E27FC236}">
                <a16:creationId xmlns:a16="http://schemas.microsoft.com/office/drawing/2014/main" id="{B3F76D16-AE50-9A37-472C-F7A957DF1CA5}"/>
              </a:ext>
            </a:extLst>
          </p:cNvPr>
          <p:cNvSpPr txBox="1"/>
          <p:nvPr/>
        </p:nvSpPr>
        <p:spPr>
          <a:xfrm>
            <a:off x="4230499" y="1735098"/>
            <a:ext cx="885825" cy="523220"/>
          </a:xfrm>
          <a:prstGeom prst="rect">
            <a:avLst/>
          </a:prstGeom>
          <a:solidFill>
            <a:schemeClr val="bg1"/>
          </a:solidFill>
          <a:ln>
            <a:solidFill>
              <a:srgbClr val="C00000"/>
            </a:solidFill>
          </a:ln>
        </p:spPr>
        <p:txBody>
          <a:bodyPr wrap="square" rtlCol="0">
            <a:spAutoFit/>
          </a:bodyPr>
          <a:lstStyle/>
          <a:p>
            <a:pPr algn="ctr"/>
            <a:r>
              <a:rPr lang="en-US" sz="1400">
                <a:solidFill>
                  <a:srgbClr val="C00000"/>
                </a:solidFill>
              </a:rPr>
              <a:t>Thessaly</a:t>
            </a:r>
          </a:p>
          <a:p>
            <a:pPr algn="ctr"/>
            <a:r>
              <a:rPr lang="en-US" sz="1400">
                <a:solidFill>
                  <a:srgbClr val="C00000"/>
                </a:solidFill>
              </a:rPr>
              <a:t>2</a:t>
            </a:r>
          </a:p>
        </p:txBody>
      </p:sp>
      <p:sp>
        <p:nvSpPr>
          <p:cNvPr id="10" name="TextBox 9">
            <a:extLst>
              <a:ext uri="{FF2B5EF4-FFF2-40B4-BE49-F238E27FC236}">
                <a16:creationId xmlns:a16="http://schemas.microsoft.com/office/drawing/2014/main" id="{6EB84402-5EE5-BB1A-04B1-87957E2C2048}"/>
              </a:ext>
            </a:extLst>
          </p:cNvPr>
          <p:cNvSpPr txBox="1"/>
          <p:nvPr/>
        </p:nvSpPr>
        <p:spPr>
          <a:xfrm>
            <a:off x="4990847" y="2905779"/>
            <a:ext cx="838200" cy="523220"/>
          </a:xfrm>
          <a:prstGeom prst="rect">
            <a:avLst/>
          </a:prstGeom>
          <a:solidFill>
            <a:schemeClr val="bg1"/>
          </a:solidFill>
          <a:ln>
            <a:solidFill>
              <a:srgbClr val="C00000"/>
            </a:solidFill>
          </a:ln>
        </p:spPr>
        <p:txBody>
          <a:bodyPr wrap="square" rtlCol="0">
            <a:spAutoFit/>
          </a:bodyPr>
          <a:lstStyle/>
          <a:p>
            <a:pPr algn="ctr"/>
            <a:r>
              <a:rPr lang="en-US" sz="1400">
                <a:solidFill>
                  <a:srgbClr val="C00000"/>
                </a:solidFill>
              </a:rPr>
              <a:t>Islands</a:t>
            </a:r>
          </a:p>
          <a:p>
            <a:pPr algn="ctr"/>
            <a:r>
              <a:rPr lang="en-US" sz="1400">
                <a:solidFill>
                  <a:srgbClr val="C00000"/>
                </a:solidFill>
              </a:rPr>
              <a:t>4</a:t>
            </a:r>
          </a:p>
        </p:txBody>
      </p:sp>
      <p:sp>
        <p:nvSpPr>
          <p:cNvPr id="11" name="TextBox 10">
            <a:extLst>
              <a:ext uri="{FF2B5EF4-FFF2-40B4-BE49-F238E27FC236}">
                <a16:creationId xmlns:a16="http://schemas.microsoft.com/office/drawing/2014/main" id="{88BD468F-6390-11FB-A9DD-9FC51F8D9969}"/>
              </a:ext>
            </a:extLst>
          </p:cNvPr>
          <p:cNvSpPr txBox="1"/>
          <p:nvPr/>
        </p:nvSpPr>
        <p:spPr>
          <a:xfrm>
            <a:off x="10044843" y="5947566"/>
            <a:ext cx="992188" cy="523220"/>
          </a:xfrm>
          <a:prstGeom prst="rect">
            <a:avLst/>
          </a:prstGeom>
          <a:solidFill>
            <a:schemeClr val="bg1"/>
          </a:solidFill>
          <a:ln>
            <a:solidFill>
              <a:srgbClr val="7030A0"/>
            </a:solidFill>
          </a:ln>
        </p:spPr>
        <p:txBody>
          <a:bodyPr wrap="square" rtlCol="0">
            <a:spAutoFit/>
          </a:bodyPr>
          <a:lstStyle/>
          <a:p>
            <a:pPr algn="ctr"/>
            <a:r>
              <a:rPr lang="en-US" sz="1400">
                <a:solidFill>
                  <a:srgbClr val="7030A0"/>
                </a:solidFill>
              </a:rPr>
              <a:t>Arabia</a:t>
            </a:r>
          </a:p>
          <a:p>
            <a:pPr algn="ctr"/>
            <a:r>
              <a:rPr lang="en-US" sz="1400">
                <a:solidFill>
                  <a:srgbClr val="7030A0"/>
                </a:solidFill>
              </a:rPr>
              <a:t>6</a:t>
            </a:r>
          </a:p>
        </p:txBody>
      </p:sp>
      <p:sp>
        <p:nvSpPr>
          <p:cNvPr id="12" name="TextBox 11">
            <a:extLst>
              <a:ext uri="{FF2B5EF4-FFF2-40B4-BE49-F238E27FC236}">
                <a16:creationId xmlns:a16="http://schemas.microsoft.com/office/drawing/2014/main" id="{57579B0A-0BE1-7CE7-C513-710707B9155B}"/>
              </a:ext>
            </a:extLst>
          </p:cNvPr>
          <p:cNvSpPr txBox="1"/>
          <p:nvPr/>
        </p:nvSpPr>
        <p:spPr>
          <a:xfrm>
            <a:off x="11180189" y="4792090"/>
            <a:ext cx="992188" cy="523220"/>
          </a:xfrm>
          <a:prstGeom prst="rect">
            <a:avLst/>
          </a:prstGeom>
          <a:solidFill>
            <a:schemeClr val="bg1"/>
          </a:solidFill>
          <a:ln>
            <a:solidFill>
              <a:srgbClr val="7030A0"/>
            </a:solidFill>
          </a:ln>
        </p:spPr>
        <p:txBody>
          <a:bodyPr wrap="square" rtlCol="0">
            <a:spAutoFit/>
          </a:bodyPr>
          <a:lstStyle/>
          <a:p>
            <a:pPr algn="ctr"/>
            <a:r>
              <a:rPr lang="en-US" sz="1400">
                <a:solidFill>
                  <a:srgbClr val="7030A0"/>
                </a:solidFill>
              </a:rPr>
              <a:t>Persia</a:t>
            </a:r>
          </a:p>
          <a:p>
            <a:pPr algn="ctr"/>
            <a:r>
              <a:rPr lang="en-US" sz="1400">
                <a:solidFill>
                  <a:srgbClr val="7030A0"/>
                </a:solidFill>
              </a:rPr>
              <a:t>1</a:t>
            </a:r>
          </a:p>
        </p:txBody>
      </p:sp>
      <p:sp>
        <p:nvSpPr>
          <p:cNvPr id="13" name="TextBox 12">
            <a:extLst>
              <a:ext uri="{FF2B5EF4-FFF2-40B4-BE49-F238E27FC236}">
                <a16:creationId xmlns:a16="http://schemas.microsoft.com/office/drawing/2014/main" id="{8C97EF93-5B12-259A-B443-EC2472EE53D6}"/>
              </a:ext>
            </a:extLst>
          </p:cNvPr>
          <p:cNvSpPr txBox="1"/>
          <p:nvPr/>
        </p:nvSpPr>
        <p:spPr>
          <a:xfrm>
            <a:off x="10674285" y="3682278"/>
            <a:ext cx="1285875" cy="523220"/>
          </a:xfrm>
          <a:prstGeom prst="rect">
            <a:avLst/>
          </a:prstGeom>
          <a:solidFill>
            <a:schemeClr val="bg1"/>
          </a:solidFill>
          <a:ln>
            <a:solidFill>
              <a:srgbClr val="7030A0"/>
            </a:solidFill>
          </a:ln>
        </p:spPr>
        <p:txBody>
          <a:bodyPr wrap="square" rtlCol="0">
            <a:spAutoFit/>
          </a:bodyPr>
          <a:lstStyle/>
          <a:p>
            <a:pPr algn="ctr"/>
            <a:r>
              <a:rPr lang="en-US" sz="1400">
                <a:solidFill>
                  <a:srgbClr val="7030A0"/>
                </a:solidFill>
              </a:rPr>
              <a:t>Mesopotamia</a:t>
            </a:r>
          </a:p>
          <a:p>
            <a:pPr algn="ctr"/>
            <a:r>
              <a:rPr lang="en-US" sz="1400">
                <a:solidFill>
                  <a:srgbClr val="7030A0"/>
                </a:solidFill>
              </a:rPr>
              <a:t>4</a:t>
            </a:r>
          </a:p>
        </p:txBody>
      </p:sp>
      <p:sp>
        <p:nvSpPr>
          <p:cNvPr id="14" name="TextBox 13">
            <a:extLst>
              <a:ext uri="{FF2B5EF4-FFF2-40B4-BE49-F238E27FC236}">
                <a16:creationId xmlns:a16="http://schemas.microsoft.com/office/drawing/2014/main" id="{F5BBBD9C-1DA7-D01C-F85E-FBDFDF358BE2}"/>
              </a:ext>
            </a:extLst>
          </p:cNvPr>
          <p:cNvSpPr txBox="1"/>
          <p:nvPr/>
        </p:nvSpPr>
        <p:spPr>
          <a:xfrm>
            <a:off x="11217082" y="702808"/>
            <a:ext cx="918402" cy="738664"/>
          </a:xfrm>
          <a:prstGeom prst="rect">
            <a:avLst/>
          </a:prstGeom>
          <a:solidFill>
            <a:schemeClr val="bg1"/>
          </a:solidFill>
          <a:ln>
            <a:solidFill>
              <a:srgbClr val="0070C0"/>
            </a:solidFill>
          </a:ln>
        </p:spPr>
        <p:txBody>
          <a:bodyPr wrap="square" rtlCol="0">
            <a:spAutoFit/>
          </a:bodyPr>
          <a:lstStyle/>
          <a:p>
            <a:pPr algn="ctr"/>
            <a:r>
              <a:rPr lang="en-US" sz="1400">
                <a:solidFill>
                  <a:srgbClr val="0070C0"/>
                </a:solidFill>
              </a:rPr>
              <a:t>Greater Armenia</a:t>
            </a:r>
          </a:p>
          <a:p>
            <a:pPr algn="ctr"/>
            <a:r>
              <a:rPr lang="en-US" sz="1400">
                <a:solidFill>
                  <a:srgbClr val="0070C0"/>
                </a:solidFill>
              </a:rPr>
              <a:t>5</a:t>
            </a:r>
          </a:p>
        </p:txBody>
      </p:sp>
      <p:sp>
        <p:nvSpPr>
          <p:cNvPr id="15" name="TextBox 14">
            <a:extLst>
              <a:ext uri="{FF2B5EF4-FFF2-40B4-BE49-F238E27FC236}">
                <a16:creationId xmlns:a16="http://schemas.microsoft.com/office/drawing/2014/main" id="{E461E00C-A666-022D-9DBE-B78D36D76485}"/>
              </a:ext>
            </a:extLst>
          </p:cNvPr>
          <p:cNvSpPr txBox="1"/>
          <p:nvPr/>
        </p:nvSpPr>
        <p:spPr>
          <a:xfrm>
            <a:off x="10540937" y="1676563"/>
            <a:ext cx="885825" cy="738664"/>
          </a:xfrm>
          <a:prstGeom prst="rect">
            <a:avLst/>
          </a:prstGeom>
          <a:solidFill>
            <a:schemeClr val="bg1"/>
          </a:solidFill>
          <a:ln>
            <a:solidFill>
              <a:srgbClr val="0070C0"/>
            </a:solidFill>
          </a:ln>
        </p:spPr>
        <p:txBody>
          <a:bodyPr wrap="square" rtlCol="0">
            <a:spAutoFit/>
          </a:bodyPr>
          <a:lstStyle/>
          <a:p>
            <a:pPr algn="ctr"/>
            <a:r>
              <a:rPr lang="en-US" sz="1400">
                <a:solidFill>
                  <a:srgbClr val="0070C0"/>
                </a:solidFill>
              </a:rPr>
              <a:t>Lesser Armenia</a:t>
            </a:r>
          </a:p>
          <a:p>
            <a:pPr algn="ctr"/>
            <a:r>
              <a:rPr lang="en-US" sz="1400">
                <a:solidFill>
                  <a:srgbClr val="0070C0"/>
                </a:solidFill>
              </a:rPr>
              <a:t>2</a:t>
            </a:r>
          </a:p>
        </p:txBody>
      </p:sp>
      <p:sp>
        <p:nvSpPr>
          <p:cNvPr id="17" name="TextBox 16">
            <a:extLst>
              <a:ext uri="{FF2B5EF4-FFF2-40B4-BE49-F238E27FC236}">
                <a16:creationId xmlns:a16="http://schemas.microsoft.com/office/drawing/2014/main" id="{E7D06AA1-0988-0AE8-B93C-B18CAC96B42D}"/>
              </a:ext>
            </a:extLst>
          </p:cNvPr>
          <p:cNvSpPr txBox="1"/>
          <p:nvPr/>
        </p:nvSpPr>
        <p:spPr>
          <a:xfrm>
            <a:off x="5829047" y="1184038"/>
            <a:ext cx="740568" cy="523220"/>
          </a:xfrm>
          <a:prstGeom prst="rect">
            <a:avLst/>
          </a:prstGeom>
          <a:solidFill>
            <a:schemeClr val="bg1"/>
          </a:solidFill>
          <a:ln>
            <a:solidFill>
              <a:schemeClr val="accent1"/>
            </a:solidFill>
          </a:ln>
        </p:spPr>
        <p:txBody>
          <a:bodyPr wrap="square" rtlCol="0">
            <a:spAutoFit/>
          </a:bodyPr>
          <a:lstStyle/>
          <a:p>
            <a:pPr algn="ctr"/>
            <a:r>
              <a:rPr lang="en-US" sz="1400"/>
              <a:t>Europa1</a:t>
            </a:r>
          </a:p>
        </p:txBody>
      </p:sp>
      <p:sp>
        <p:nvSpPr>
          <p:cNvPr id="18" name="Oval 17">
            <a:extLst>
              <a:ext uri="{FF2B5EF4-FFF2-40B4-BE49-F238E27FC236}">
                <a16:creationId xmlns:a16="http://schemas.microsoft.com/office/drawing/2014/main" id="{0147C368-70EB-F253-30FD-7D84F79E7C3F}"/>
              </a:ext>
            </a:extLst>
          </p:cNvPr>
          <p:cNvSpPr/>
          <p:nvPr/>
        </p:nvSpPr>
        <p:spPr>
          <a:xfrm>
            <a:off x="6886576" y="1857375"/>
            <a:ext cx="304800" cy="30480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2360294-9E0C-3EF0-4792-E636090B8CA2}"/>
              </a:ext>
            </a:extLst>
          </p:cNvPr>
          <p:cNvSpPr txBox="1"/>
          <p:nvPr/>
        </p:nvSpPr>
        <p:spPr>
          <a:xfrm>
            <a:off x="6348952" y="125604"/>
            <a:ext cx="740568" cy="523220"/>
          </a:xfrm>
          <a:prstGeom prst="rect">
            <a:avLst/>
          </a:prstGeom>
          <a:solidFill>
            <a:schemeClr val="bg1"/>
          </a:solidFill>
          <a:ln>
            <a:solidFill>
              <a:schemeClr val="accent1"/>
            </a:solidFill>
          </a:ln>
        </p:spPr>
        <p:txBody>
          <a:bodyPr wrap="square" rtlCol="0">
            <a:spAutoFit/>
          </a:bodyPr>
          <a:lstStyle/>
          <a:p>
            <a:pPr algn="ctr"/>
            <a:r>
              <a:rPr lang="en-US" sz="1400"/>
              <a:t>Gothia</a:t>
            </a:r>
          </a:p>
          <a:p>
            <a:pPr algn="ctr"/>
            <a:r>
              <a:rPr lang="en-US" sz="1400"/>
              <a:t>1</a:t>
            </a:r>
          </a:p>
        </p:txBody>
      </p:sp>
      <p:sp>
        <p:nvSpPr>
          <p:cNvPr id="20" name="TextBox 19">
            <a:extLst>
              <a:ext uri="{FF2B5EF4-FFF2-40B4-BE49-F238E27FC236}">
                <a16:creationId xmlns:a16="http://schemas.microsoft.com/office/drawing/2014/main" id="{D6AABD74-894B-4B4E-56E2-CA2FE87E8D1C}"/>
              </a:ext>
            </a:extLst>
          </p:cNvPr>
          <p:cNvSpPr txBox="1"/>
          <p:nvPr/>
        </p:nvSpPr>
        <p:spPr>
          <a:xfrm>
            <a:off x="8939959" y="72233"/>
            <a:ext cx="975565" cy="523220"/>
          </a:xfrm>
          <a:prstGeom prst="rect">
            <a:avLst/>
          </a:prstGeom>
          <a:solidFill>
            <a:schemeClr val="bg1"/>
          </a:solidFill>
          <a:ln>
            <a:solidFill>
              <a:schemeClr val="accent1"/>
            </a:solidFill>
          </a:ln>
        </p:spPr>
        <p:txBody>
          <a:bodyPr wrap="square" rtlCol="0">
            <a:spAutoFit/>
          </a:bodyPr>
          <a:lstStyle/>
          <a:p>
            <a:pPr algn="ctr"/>
            <a:r>
              <a:rPr lang="en-US" sz="1400"/>
              <a:t>Bosporus</a:t>
            </a:r>
          </a:p>
          <a:p>
            <a:pPr algn="ctr"/>
            <a:r>
              <a:rPr lang="en-US" sz="1400"/>
              <a:t>1</a:t>
            </a:r>
          </a:p>
        </p:txBody>
      </p:sp>
      <p:sp>
        <p:nvSpPr>
          <p:cNvPr id="21" name="TextBox 20">
            <a:extLst>
              <a:ext uri="{FF2B5EF4-FFF2-40B4-BE49-F238E27FC236}">
                <a16:creationId xmlns:a16="http://schemas.microsoft.com/office/drawing/2014/main" id="{002B2D1E-0B21-0799-D848-51A05555DA77}"/>
              </a:ext>
            </a:extLst>
          </p:cNvPr>
          <p:cNvSpPr txBox="1"/>
          <p:nvPr/>
        </p:nvSpPr>
        <p:spPr>
          <a:xfrm>
            <a:off x="525527" y="3837982"/>
            <a:ext cx="3089495" cy="1477328"/>
          </a:xfrm>
          <a:prstGeom prst="rect">
            <a:avLst/>
          </a:prstGeom>
          <a:solidFill>
            <a:schemeClr val="bg1"/>
          </a:solidFill>
        </p:spPr>
        <p:txBody>
          <a:bodyPr wrap="square" rtlCol="0">
            <a:spAutoFit/>
          </a:bodyPr>
          <a:lstStyle/>
          <a:p>
            <a:r>
              <a:rPr lang="en-US" dirty="0">
                <a:solidFill>
                  <a:srgbClr val="00B050"/>
                </a:solidFill>
              </a:rPr>
              <a:t>Egypt/Libya:	21 = 10%</a:t>
            </a:r>
          </a:p>
          <a:p>
            <a:r>
              <a:rPr lang="en-US" dirty="0">
                <a:solidFill>
                  <a:srgbClr val="7030A0"/>
                </a:solidFill>
              </a:rPr>
              <a:t>Arabia/</a:t>
            </a:r>
            <a:r>
              <a:rPr lang="en-US" dirty="0" err="1">
                <a:solidFill>
                  <a:srgbClr val="7030A0"/>
                </a:solidFill>
              </a:rPr>
              <a:t>Mesopot</a:t>
            </a:r>
            <a:r>
              <a:rPr lang="en-US" dirty="0">
                <a:solidFill>
                  <a:srgbClr val="7030A0"/>
                </a:solidFill>
              </a:rPr>
              <a:t>.	11 = 5% </a:t>
            </a:r>
          </a:p>
          <a:p>
            <a:r>
              <a:rPr lang="en-US" dirty="0">
                <a:solidFill>
                  <a:srgbClr val="FF0000"/>
                </a:solidFill>
              </a:rPr>
              <a:t>Greater Greece:  	11 = 5% </a:t>
            </a:r>
          </a:p>
          <a:p>
            <a:r>
              <a:rPr lang="en-US" dirty="0">
                <a:solidFill>
                  <a:srgbClr val="0070C0"/>
                </a:solidFill>
              </a:rPr>
              <a:t>Armenia:		  7 = 3%</a:t>
            </a:r>
          </a:p>
          <a:p>
            <a:r>
              <a:rPr lang="en-US" dirty="0"/>
              <a:t>Black Sea:</a:t>
            </a:r>
            <a:r>
              <a:rPr lang="en-US" dirty="0">
                <a:solidFill>
                  <a:srgbClr val="FF0000"/>
                </a:solidFill>
              </a:rPr>
              <a:t>	</a:t>
            </a:r>
            <a:r>
              <a:rPr lang="en-US" dirty="0"/>
              <a:t>  3 = 1% </a:t>
            </a:r>
          </a:p>
        </p:txBody>
      </p:sp>
    </p:spTree>
    <p:extLst>
      <p:ext uri="{BB962C8B-B14F-4D97-AF65-F5344CB8AC3E}">
        <p14:creationId xmlns:p14="http://schemas.microsoft.com/office/powerpoint/2010/main" val="138173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54BC-2753-16E0-6A03-C366ADE30D4D}"/>
            </a:ext>
          </a:extLst>
        </p:cNvPr>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A83205F5-59D6-0240-5C55-1FB245F0F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0"/>
            <a:ext cx="10499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3512C6-28BA-2F0E-D7C6-632C93E532FE}"/>
              </a:ext>
            </a:extLst>
          </p:cNvPr>
          <p:cNvSpPr txBox="1"/>
          <p:nvPr/>
        </p:nvSpPr>
        <p:spPr>
          <a:xfrm>
            <a:off x="6562725" y="2952095"/>
            <a:ext cx="714375" cy="523220"/>
          </a:xfrm>
          <a:prstGeom prst="rect">
            <a:avLst/>
          </a:prstGeom>
          <a:solidFill>
            <a:schemeClr val="bg1"/>
          </a:solidFill>
          <a:ln>
            <a:solidFill>
              <a:schemeClr val="accent1"/>
            </a:solidFill>
          </a:ln>
        </p:spPr>
        <p:txBody>
          <a:bodyPr wrap="square" rtlCol="0">
            <a:spAutoFit/>
          </a:bodyPr>
          <a:lstStyle/>
          <a:p>
            <a:pPr algn="ctr"/>
            <a:r>
              <a:rPr lang="en-US" sz="1400"/>
              <a:t>Isauria</a:t>
            </a:r>
          </a:p>
          <a:p>
            <a:pPr algn="ctr"/>
            <a:r>
              <a:rPr lang="en-US" sz="1400"/>
              <a:t>18</a:t>
            </a:r>
          </a:p>
        </p:txBody>
      </p:sp>
      <p:sp>
        <p:nvSpPr>
          <p:cNvPr id="4" name="Oval 3">
            <a:extLst>
              <a:ext uri="{FF2B5EF4-FFF2-40B4-BE49-F238E27FC236}">
                <a16:creationId xmlns:a16="http://schemas.microsoft.com/office/drawing/2014/main" id="{4E19124F-5F4D-0734-6CB1-0E565F85AF5B}"/>
              </a:ext>
            </a:extLst>
          </p:cNvPr>
          <p:cNvSpPr/>
          <p:nvPr/>
        </p:nvSpPr>
        <p:spPr>
          <a:xfrm>
            <a:off x="3990975" y="1146362"/>
            <a:ext cx="466726" cy="444313"/>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FCE0F64-3E2A-2200-8BF4-8030F74B28DB}"/>
              </a:ext>
            </a:extLst>
          </p:cNvPr>
          <p:cNvSpPr txBox="1"/>
          <p:nvPr/>
        </p:nvSpPr>
        <p:spPr>
          <a:xfrm>
            <a:off x="3203179" y="2195840"/>
            <a:ext cx="706438" cy="523220"/>
          </a:xfrm>
          <a:prstGeom prst="rect">
            <a:avLst/>
          </a:prstGeom>
          <a:solidFill>
            <a:schemeClr val="bg1"/>
          </a:solidFill>
          <a:ln>
            <a:solidFill>
              <a:schemeClr val="accent1"/>
            </a:solidFill>
          </a:ln>
        </p:spPr>
        <p:txBody>
          <a:bodyPr wrap="square" rtlCol="0">
            <a:spAutoFit/>
          </a:bodyPr>
          <a:lstStyle/>
          <a:p>
            <a:pPr algn="ctr"/>
            <a:r>
              <a:rPr lang="en-US" sz="1400"/>
              <a:t>Lydia</a:t>
            </a:r>
          </a:p>
          <a:p>
            <a:pPr algn="ctr"/>
            <a:r>
              <a:rPr lang="en-US" sz="1400"/>
              <a:t>8</a:t>
            </a:r>
          </a:p>
        </p:txBody>
      </p:sp>
      <p:sp>
        <p:nvSpPr>
          <p:cNvPr id="6" name="TextBox 5">
            <a:extLst>
              <a:ext uri="{FF2B5EF4-FFF2-40B4-BE49-F238E27FC236}">
                <a16:creationId xmlns:a16="http://schemas.microsoft.com/office/drawing/2014/main" id="{A606BA6C-4ABB-ED23-408B-6C0986B85A67}"/>
              </a:ext>
            </a:extLst>
          </p:cNvPr>
          <p:cNvSpPr txBox="1"/>
          <p:nvPr/>
        </p:nvSpPr>
        <p:spPr>
          <a:xfrm>
            <a:off x="6213474" y="3608665"/>
            <a:ext cx="706438" cy="523220"/>
          </a:xfrm>
          <a:prstGeom prst="rect">
            <a:avLst/>
          </a:prstGeom>
          <a:solidFill>
            <a:schemeClr val="bg1"/>
          </a:solidFill>
          <a:ln>
            <a:solidFill>
              <a:schemeClr val="accent1"/>
            </a:solidFill>
          </a:ln>
        </p:spPr>
        <p:txBody>
          <a:bodyPr wrap="square" rtlCol="0">
            <a:spAutoFit/>
          </a:bodyPr>
          <a:lstStyle/>
          <a:p>
            <a:pPr algn="ctr"/>
            <a:r>
              <a:rPr lang="en-US" sz="1400"/>
              <a:t>Cilicia</a:t>
            </a:r>
          </a:p>
          <a:p>
            <a:pPr algn="ctr"/>
            <a:r>
              <a:rPr lang="en-US" sz="1400"/>
              <a:t>10</a:t>
            </a:r>
          </a:p>
        </p:txBody>
      </p:sp>
      <p:sp>
        <p:nvSpPr>
          <p:cNvPr id="7" name="TextBox 6">
            <a:extLst>
              <a:ext uri="{FF2B5EF4-FFF2-40B4-BE49-F238E27FC236}">
                <a16:creationId xmlns:a16="http://schemas.microsoft.com/office/drawing/2014/main" id="{AA400A1B-E0E1-0239-A079-BED0772C5366}"/>
              </a:ext>
            </a:extLst>
          </p:cNvPr>
          <p:cNvSpPr txBox="1"/>
          <p:nvPr/>
        </p:nvSpPr>
        <p:spPr>
          <a:xfrm>
            <a:off x="4627562" y="1066800"/>
            <a:ext cx="828675" cy="523220"/>
          </a:xfrm>
          <a:prstGeom prst="rect">
            <a:avLst/>
          </a:prstGeom>
          <a:solidFill>
            <a:schemeClr val="bg1"/>
          </a:solidFill>
          <a:ln>
            <a:solidFill>
              <a:schemeClr val="accent1"/>
            </a:solidFill>
          </a:ln>
        </p:spPr>
        <p:txBody>
          <a:bodyPr wrap="square" rtlCol="0">
            <a:spAutoFit/>
          </a:bodyPr>
          <a:lstStyle/>
          <a:p>
            <a:pPr algn="ctr"/>
            <a:r>
              <a:rPr lang="en-US" sz="1400"/>
              <a:t>Bithynia11</a:t>
            </a:r>
          </a:p>
        </p:txBody>
      </p:sp>
      <p:sp>
        <p:nvSpPr>
          <p:cNvPr id="8" name="TextBox 7">
            <a:extLst>
              <a:ext uri="{FF2B5EF4-FFF2-40B4-BE49-F238E27FC236}">
                <a16:creationId xmlns:a16="http://schemas.microsoft.com/office/drawing/2014/main" id="{A3A599FC-1B32-2F5B-BADA-91E86802FA5D}"/>
              </a:ext>
            </a:extLst>
          </p:cNvPr>
          <p:cNvSpPr txBox="1"/>
          <p:nvPr/>
        </p:nvSpPr>
        <p:spPr>
          <a:xfrm>
            <a:off x="7332662" y="2428875"/>
            <a:ext cx="1163638" cy="523220"/>
          </a:xfrm>
          <a:prstGeom prst="rect">
            <a:avLst/>
          </a:prstGeom>
          <a:solidFill>
            <a:schemeClr val="bg1"/>
          </a:solidFill>
          <a:ln>
            <a:solidFill>
              <a:schemeClr val="accent1"/>
            </a:solidFill>
          </a:ln>
        </p:spPr>
        <p:txBody>
          <a:bodyPr wrap="square" rtlCol="0">
            <a:spAutoFit/>
          </a:bodyPr>
          <a:lstStyle/>
          <a:p>
            <a:pPr algn="ctr"/>
            <a:r>
              <a:rPr lang="en-US" sz="1400"/>
              <a:t>Cappadocia</a:t>
            </a:r>
          </a:p>
          <a:p>
            <a:pPr algn="ctr"/>
            <a:r>
              <a:rPr lang="en-US" sz="1400"/>
              <a:t>10</a:t>
            </a:r>
          </a:p>
        </p:txBody>
      </p:sp>
      <p:sp>
        <p:nvSpPr>
          <p:cNvPr id="9" name="TextBox 8">
            <a:extLst>
              <a:ext uri="{FF2B5EF4-FFF2-40B4-BE49-F238E27FC236}">
                <a16:creationId xmlns:a16="http://schemas.microsoft.com/office/drawing/2014/main" id="{D9D30AF7-FD67-87E2-ACCC-4DB700444958}"/>
              </a:ext>
            </a:extLst>
          </p:cNvPr>
          <p:cNvSpPr txBox="1"/>
          <p:nvPr/>
        </p:nvSpPr>
        <p:spPr>
          <a:xfrm>
            <a:off x="4052887" y="2133600"/>
            <a:ext cx="828675" cy="523220"/>
          </a:xfrm>
          <a:prstGeom prst="rect">
            <a:avLst/>
          </a:prstGeom>
          <a:solidFill>
            <a:schemeClr val="bg1"/>
          </a:solidFill>
          <a:ln>
            <a:solidFill>
              <a:schemeClr val="accent1"/>
            </a:solidFill>
          </a:ln>
        </p:spPr>
        <p:txBody>
          <a:bodyPr wrap="square" rtlCol="0">
            <a:spAutoFit/>
          </a:bodyPr>
          <a:lstStyle/>
          <a:p>
            <a:pPr algn="ctr"/>
            <a:r>
              <a:rPr lang="en-US" sz="1400"/>
              <a:t>Phrygia</a:t>
            </a:r>
          </a:p>
          <a:p>
            <a:pPr algn="ctr"/>
            <a:r>
              <a:rPr lang="en-US" sz="1400"/>
              <a:t>8</a:t>
            </a:r>
          </a:p>
        </p:txBody>
      </p:sp>
      <p:sp>
        <p:nvSpPr>
          <p:cNvPr id="10" name="TextBox 9">
            <a:extLst>
              <a:ext uri="{FF2B5EF4-FFF2-40B4-BE49-F238E27FC236}">
                <a16:creationId xmlns:a16="http://schemas.microsoft.com/office/drawing/2014/main" id="{2225DA76-E3BF-D2B0-A43C-9A4B546B243A}"/>
              </a:ext>
            </a:extLst>
          </p:cNvPr>
          <p:cNvSpPr txBox="1"/>
          <p:nvPr/>
        </p:nvSpPr>
        <p:spPr>
          <a:xfrm>
            <a:off x="3904855" y="3085445"/>
            <a:ext cx="706438" cy="523220"/>
          </a:xfrm>
          <a:prstGeom prst="rect">
            <a:avLst/>
          </a:prstGeom>
          <a:solidFill>
            <a:schemeClr val="bg1"/>
          </a:solidFill>
          <a:ln>
            <a:solidFill>
              <a:schemeClr val="accent1"/>
            </a:solidFill>
          </a:ln>
        </p:spPr>
        <p:txBody>
          <a:bodyPr wrap="square" rtlCol="0">
            <a:spAutoFit/>
          </a:bodyPr>
          <a:lstStyle/>
          <a:p>
            <a:pPr algn="ctr"/>
            <a:r>
              <a:rPr lang="en-US" sz="1400"/>
              <a:t>Pisidia</a:t>
            </a:r>
          </a:p>
          <a:p>
            <a:pPr algn="ctr"/>
            <a:r>
              <a:rPr lang="en-US" sz="1400"/>
              <a:t>14</a:t>
            </a:r>
          </a:p>
        </p:txBody>
      </p:sp>
      <p:sp>
        <p:nvSpPr>
          <p:cNvPr id="11" name="TextBox 10">
            <a:extLst>
              <a:ext uri="{FF2B5EF4-FFF2-40B4-BE49-F238E27FC236}">
                <a16:creationId xmlns:a16="http://schemas.microsoft.com/office/drawing/2014/main" id="{D5017207-AD8B-B04C-10BB-FAE4EAAF9981}"/>
              </a:ext>
            </a:extLst>
          </p:cNvPr>
          <p:cNvSpPr txBox="1"/>
          <p:nvPr/>
        </p:nvSpPr>
        <p:spPr>
          <a:xfrm>
            <a:off x="2564607" y="2637770"/>
            <a:ext cx="601663" cy="523220"/>
          </a:xfrm>
          <a:prstGeom prst="rect">
            <a:avLst/>
          </a:prstGeom>
          <a:solidFill>
            <a:schemeClr val="bg1"/>
          </a:solidFill>
          <a:ln>
            <a:solidFill>
              <a:schemeClr val="accent1"/>
            </a:solidFill>
          </a:ln>
        </p:spPr>
        <p:txBody>
          <a:bodyPr wrap="square" rtlCol="0">
            <a:spAutoFit/>
          </a:bodyPr>
          <a:lstStyle/>
          <a:p>
            <a:pPr algn="ctr"/>
            <a:r>
              <a:rPr lang="en-US" sz="1400"/>
              <a:t>Asia</a:t>
            </a:r>
          </a:p>
          <a:p>
            <a:pPr algn="ctr"/>
            <a:r>
              <a:rPr lang="en-US" sz="1400"/>
              <a:t>7</a:t>
            </a:r>
          </a:p>
        </p:txBody>
      </p:sp>
      <p:sp>
        <p:nvSpPr>
          <p:cNvPr id="12" name="TextBox 11">
            <a:extLst>
              <a:ext uri="{FF2B5EF4-FFF2-40B4-BE49-F238E27FC236}">
                <a16:creationId xmlns:a16="http://schemas.microsoft.com/office/drawing/2014/main" id="{FF80A087-38D3-3217-7355-6B291CCFDF14}"/>
              </a:ext>
            </a:extLst>
          </p:cNvPr>
          <p:cNvSpPr txBox="1"/>
          <p:nvPr/>
        </p:nvSpPr>
        <p:spPr>
          <a:xfrm>
            <a:off x="4566245" y="3496657"/>
            <a:ext cx="1020763" cy="523220"/>
          </a:xfrm>
          <a:prstGeom prst="rect">
            <a:avLst/>
          </a:prstGeom>
          <a:solidFill>
            <a:schemeClr val="bg1"/>
          </a:solidFill>
          <a:ln>
            <a:solidFill>
              <a:schemeClr val="accent1"/>
            </a:solidFill>
          </a:ln>
        </p:spPr>
        <p:txBody>
          <a:bodyPr wrap="square" rtlCol="0">
            <a:spAutoFit/>
          </a:bodyPr>
          <a:lstStyle/>
          <a:p>
            <a:pPr algn="ctr"/>
            <a:r>
              <a:rPr lang="en-US" sz="1400"/>
              <a:t>Pamphylia</a:t>
            </a:r>
          </a:p>
          <a:p>
            <a:pPr algn="ctr"/>
            <a:r>
              <a:rPr lang="en-US" sz="1400"/>
              <a:t>7</a:t>
            </a:r>
          </a:p>
        </p:txBody>
      </p:sp>
      <p:sp>
        <p:nvSpPr>
          <p:cNvPr id="13" name="TextBox 12">
            <a:extLst>
              <a:ext uri="{FF2B5EF4-FFF2-40B4-BE49-F238E27FC236}">
                <a16:creationId xmlns:a16="http://schemas.microsoft.com/office/drawing/2014/main" id="{11754578-AC82-0DFC-2D01-12C08CFB5877}"/>
              </a:ext>
            </a:extLst>
          </p:cNvPr>
          <p:cNvSpPr txBox="1"/>
          <p:nvPr/>
        </p:nvSpPr>
        <p:spPr>
          <a:xfrm>
            <a:off x="5274468" y="2020118"/>
            <a:ext cx="828675" cy="523220"/>
          </a:xfrm>
          <a:prstGeom prst="rect">
            <a:avLst/>
          </a:prstGeom>
          <a:solidFill>
            <a:schemeClr val="bg1"/>
          </a:solidFill>
          <a:ln>
            <a:solidFill>
              <a:schemeClr val="accent1"/>
            </a:solidFill>
          </a:ln>
        </p:spPr>
        <p:txBody>
          <a:bodyPr wrap="square" rtlCol="0">
            <a:spAutoFit/>
          </a:bodyPr>
          <a:lstStyle/>
          <a:p>
            <a:pPr algn="ctr"/>
            <a:r>
              <a:rPr lang="en-US" sz="1400"/>
              <a:t>Galatia</a:t>
            </a:r>
          </a:p>
          <a:p>
            <a:pPr algn="ctr"/>
            <a:r>
              <a:rPr lang="en-US" sz="1400"/>
              <a:t>5</a:t>
            </a:r>
          </a:p>
        </p:txBody>
      </p:sp>
      <p:sp>
        <p:nvSpPr>
          <p:cNvPr id="14" name="TextBox 13">
            <a:extLst>
              <a:ext uri="{FF2B5EF4-FFF2-40B4-BE49-F238E27FC236}">
                <a16:creationId xmlns:a16="http://schemas.microsoft.com/office/drawing/2014/main" id="{1B88A5B6-F41F-6539-8208-D4415F14B6D7}"/>
              </a:ext>
            </a:extLst>
          </p:cNvPr>
          <p:cNvSpPr txBox="1"/>
          <p:nvPr/>
        </p:nvSpPr>
        <p:spPr>
          <a:xfrm>
            <a:off x="2960291" y="3347055"/>
            <a:ext cx="630238" cy="523220"/>
          </a:xfrm>
          <a:prstGeom prst="rect">
            <a:avLst/>
          </a:prstGeom>
          <a:solidFill>
            <a:schemeClr val="bg1"/>
          </a:solidFill>
          <a:ln>
            <a:solidFill>
              <a:schemeClr val="accent1"/>
            </a:solidFill>
          </a:ln>
        </p:spPr>
        <p:txBody>
          <a:bodyPr wrap="square" rtlCol="0">
            <a:spAutoFit/>
          </a:bodyPr>
          <a:lstStyle/>
          <a:p>
            <a:pPr algn="ctr"/>
            <a:r>
              <a:rPr lang="en-US" sz="1400"/>
              <a:t>Caria</a:t>
            </a:r>
          </a:p>
          <a:p>
            <a:pPr algn="ctr"/>
            <a:r>
              <a:rPr lang="en-US" sz="1400"/>
              <a:t>4</a:t>
            </a:r>
          </a:p>
        </p:txBody>
      </p:sp>
      <p:sp>
        <p:nvSpPr>
          <p:cNvPr id="15" name="TextBox 14">
            <a:extLst>
              <a:ext uri="{FF2B5EF4-FFF2-40B4-BE49-F238E27FC236}">
                <a16:creationId xmlns:a16="http://schemas.microsoft.com/office/drawing/2014/main" id="{3B595FC4-87AC-5A47-5821-33F225CB2548}"/>
              </a:ext>
            </a:extLst>
          </p:cNvPr>
          <p:cNvSpPr txBox="1"/>
          <p:nvPr/>
        </p:nvSpPr>
        <p:spPr>
          <a:xfrm>
            <a:off x="7666036" y="1146362"/>
            <a:ext cx="735013" cy="523220"/>
          </a:xfrm>
          <a:prstGeom prst="rect">
            <a:avLst/>
          </a:prstGeom>
          <a:solidFill>
            <a:schemeClr val="bg1"/>
          </a:solidFill>
          <a:ln>
            <a:solidFill>
              <a:schemeClr val="accent1"/>
            </a:solidFill>
          </a:ln>
        </p:spPr>
        <p:txBody>
          <a:bodyPr wrap="square" rtlCol="0">
            <a:spAutoFit/>
          </a:bodyPr>
          <a:lstStyle/>
          <a:p>
            <a:pPr algn="ctr"/>
            <a:r>
              <a:rPr lang="en-US" sz="1400"/>
              <a:t>Pontus</a:t>
            </a:r>
          </a:p>
          <a:p>
            <a:pPr algn="ctr"/>
            <a:r>
              <a:rPr lang="en-US" sz="1400"/>
              <a:t>3</a:t>
            </a:r>
          </a:p>
        </p:txBody>
      </p:sp>
      <p:sp>
        <p:nvSpPr>
          <p:cNvPr id="16" name="TextBox 15">
            <a:extLst>
              <a:ext uri="{FF2B5EF4-FFF2-40B4-BE49-F238E27FC236}">
                <a16:creationId xmlns:a16="http://schemas.microsoft.com/office/drawing/2014/main" id="{48811CF3-4295-AF3C-1156-AB9F70A8C4D4}"/>
              </a:ext>
            </a:extLst>
          </p:cNvPr>
          <p:cNvSpPr txBox="1"/>
          <p:nvPr/>
        </p:nvSpPr>
        <p:spPr>
          <a:xfrm>
            <a:off x="5945980" y="845298"/>
            <a:ext cx="1230313" cy="523220"/>
          </a:xfrm>
          <a:prstGeom prst="rect">
            <a:avLst/>
          </a:prstGeom>
          <a:solidFill>
            <a:schemeClr val="bg1"/>
          </a:solidFill>
          <a:ln>
            <a:solidFill>
              <a:schemeClr val="accent1"/>
            </a:solidFill>
          </a:ln>
        </p:spPr>
        <p:txBody>
          <a:bodyPr wrap="square" rtlCol="0">
            <a:spAutoFit/>
          </a:bodyPr>
          <a:lstStyle/>
          <a:p>
            <a:pPr algn="ctr"/>
            <a:r>
              <a:rPr lang="en-US" sz="1400"/>
              <a:t>Paphlagonia</a:t>
            </a:r>
          </a:p>
          <a:p>
            <a:pPr algn="ctr"/>
            <a:r>
              <a:rPr lang="en-US" sz="1400"/>
              <a:t>3</a:t>
            </a:r>
          </a:p>
        </p:txBody>
      </p:sp>
      <p:sp>
        <p:nvSpPr>
          <p:cNvPr id="17" name="TextBox 16">
            <a:extLst>
              <a:ext uri="{FF2B5EF4-FFF2-40B4-BE49-F238E27FC236}">
                <a16:creationId xmlns:a16="http://schemas.microsoft.com/office/drawing/2014/main" id="{9CA989F2-0C62-7183-DED0-DB9BF6F6F314}"/>
              </a:ext>
            </a:extLst>
          </p:cNvPr>
          <p:cNvSpPr txBox="1"/>
          <p:nvPr/>
        </p:nvSpPr>
        <p:spPr>
          <a:xfrm>
            <a:off x="3742530" y="3820507"/>
            <a:ext cx="620713" cy="523220"/>
          </a:xfrm>
          <a:prstGeom prst="rect">
            <a:avLst/>
          </a:prstGeom>
          <a:solidFill>
            <a:schemeClr val="bg1"/>
          </a:solidFill>
          <a:ln>
            <a:solidFill>
              <a:schemeClr val="accent1"/>
            </a:solidFill>
          </a:ln>
        </p:spPr>
        <p:txBody>
          <a:bodyPr wrap="square" rtlCol="0">
            <a:spAutoFit/>
          </a:bodyPr>
          <a:lstStyle/>
          <a:p>
            <a:pPr algn="ctr"/>
            <a:r>
              <a:rPr lang="en-US" sz="1400"/>
              <a:t>Lycia</a:t>
            </a:r>
          </a:p>
          <a:p>
            <a:pPr algn="ctr"/>
            <a:r>
              <a:rPr lang="en-US" sz="1400"/>
              <a:t>1</a:t>
            </a:r>
          </a:p>
        </p:txBody>
      </p:sp>
      <p:sp>
        <p:nvSpPr>
          <p:cNvPr id="18" name="TextBox 17">
            <a:extLst>
              <a:ext uri="{FF2B5EF4-FFF2-40B4-BE49-F238E27FC236}">
                <a16:creationId xmlns:a16="http://schemas.microsoft.com/office/drawing/2014/main" id="{948B6E24-1B8D-BA82-45C3-DF48FA73420E}"/>
              </a:ext>
            </a:extLst>
          </p:cNvPr>
          <p:cNvSpPr txBox="1"/>
          <p:nvPr/>
        </p:nvSpPr>
        <p:spPr>
          <a:xfrm>
            <a:off x="7828759" y="3820507"/>
            <a:ext cx="109259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Coele-Syria</a:t>
            </a:r>
          </a:p>
          <a:p>
            <a:pPr algn="ctr"/>
            <a:r>
              <a:rPr lang="en-US" sz="1400">
                <a:solidFill>
                  <a:srgbClr val="FF0000"/>
                </a:solidFill>
              </a:rPr>
              <a:t>22</a:t>
            </a:r>
          </a:p>
        </p:txBody>
      </p:sp>
      <p:sp>
        <p:nvSpPr>
          <p:cNvPr id="19" name="TextBox 18">
            <a:extLst>
              <a:ext uri="{FF2B5EF4-FFF2-40B4-BE49-F238E27FC236}">
                <a16:creationId xmlns:a16="http://schemas.microsoft.com/office/drawing/2014/main" id="{46B7455D-8F11-4774-3757-C975BFF7B497}"/>
              </a:ext>
            </a:extLst>
          </p:cNvPr>
          <p:cNvSpPr txBox="1"/>
          <p:nvPr/>
        </p:nvSpPr>
        <p:spPr>
          <a:xfrm>
            <a:off x="7427911" y="4966869"/>
            <a:ext cx="97313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Phoenicia</a:t>
            </a:r>
          </a:p>
          <a:p>
            <a:pPr algn="ctr"/>
            <a:r>
              <a:rPr lang="en-US" sz="1400">
                <a:solidFill>
                  <a:srgbClr val="FF0000"/>
                </a:solidFill>
              </a:rPr>
              <a:t>10</a:t>
            </a:r>
          </a:p>
        </p:txBody>
      </p:sp>
      <p:sp>
        <p:nvSpPr>
          <p:cNvPr id="20" name="TextBox 19">
            <a:extLst>
              <a:ext uri="{FF2B5EF4-FFF2-40B4-BE49-F238E27FC236}">
                <a16:creationId xmlns:a16="http://schemas.microsoft.com/office/drawing/2014/main" id="{326F7668-D1E5-94DC-17C6-1D911813E4C6}"/>
              </a:ext>
            </a:extLst>
          </p:cNvPr>
          <p:cNvSpPr txBox="1"/>
          <p:nvPr/>
        </p:nvSpPr>
        <p:spPr>
          <a:xfrm>
            <a:off x="7332662" y="6096891"/>
            <a:ext cx="99218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Palestine</a:t>
            </a:r>
          </a:p>
          <a:p>
            <a:pPr algn="ctr"/>
            <a:r>
              <a:rPr lang="en-US" sz="1400">
                <a:solidFill>
                  <a:srgbClr val="FF0000"/>
                </a:solidFill>
              </a:rPr>
              <a:t>19</a:t>
            </a:r>
          </a:p>
        </p:txBody>
      </p:sp>
      <p:sp>
        <p:nvSpPr>
          <p:cNvPr id="21" name="TextBox 20">
            <a:extLst>
              <a:ext uri="{FF2B5EF4-FFF2-40B4-BE49-F238E27FC236}">
                <a16:creationId xmlns:a16="http://schemas.microsoft.com/office/drawing/2014/main" id="{BB2C7F90-8693-15E1-62F2-8FAEF2B22927}"/>
              </a:ext>
            </a:extLst>
          </p:cNvPr>
          <p:cNvSpPr txBox="1"/>
          <p:nvPr/>
        </p:nvSpPr>
        <p:spPr>
          <a:xfrm>
            <a:off x="5587008" y="5228479"/>
            <a:ext cx="745332"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Cyprus</a:t>
            </a:r>
          </a:p>
          <a:p>
            <a:pPr algn="ctr"/>
            <a:r>
              <a:rPr lang="en-US" sz="1400">
                <a:solidFill>
                  <a:srgbClr val="FF0000"/>
                </a:solidFill>
              </a:rPr>
              <a:t>2</a:t>
            </a:r>
          </a:p>
        </p:txBody>
      </p:sp>
      <p:sp>
        <p:nvSpPr>
          <p:cNvPr id="22" name="TextBox 21">
            <a:extLst>
              <a:ext uri="{FF2B5EF4-FFF2-40B4-BE49-F238E27FC236}">
                <a16:creationId xmlns:a16="http://schemas.microsoft.com/office/drawing/2014/main" id="{269A498F-FB7A-05A0-7E6A-04251B7C61D4}"/>
              </a:ext>
            </a:extLst>
          </p:cNvPr>
          <p:cNvSpPr txBox="1"/>
          <p:nvPr/>
        </p:nvSpPr>
        <p:spPr>
          <a:xfrm>
            <a:off x="1365648" y="5680709"/>
            <a:ext cx="3189285" cy="646331"/>
          </a:xfrm>
          <a:prstGeom prst="rect">
            <a:avLst/>
          </a:prstGeom>
          <a:solidFill>
            <a:schemeClr val="bg1"/>
          </a:solidFill>
        </p:spPr>
        <p:txBody>
          <a:bodyPr wrap="square" rtlCol="0">
            <a:spAutoFit/>
          </a:bodyPr>
          <a:lstStyle/>
          <a:p>
            <a:r>
              <a:rPr lang="en-US" dirty="0"/>
              <a:t>Anatolia/Turkey: 109 = 49% </a:t>
            </a:r>
          </a:p>
          <a:p>
            <a:r>
              <a:rPr lang="en-US" dirty="0">
                <a:solidFill>
                  <a:srgbClr val="FF0000"/>
                </a:solidFill>
              </a:rPr>
              <a:t>Palestine/Syria: 53 = 24% </a:t>
            </a:r>
          </a:p>
        </p:txBody>
      </p:sp>
    </p:spTree>
    <p:extLst>
      <p:ext uri="{BB962C8B-B14F-4D97-AF65-F5344CB8AC3E}">
        <p14:creationId xmlns:p14="http://schemas.microsoft.com/office/powerpoint/2010/main" val="11628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CF2C86AB-8308-5817-9BDF-C7BFD029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0"/>
            <a:ext cx="10499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5A2F457-FE6A-2743-BAC1-4DB0BF6562FA}"/>
              </a:ext>
            </a:extLst>
          </p:cNvPr>
          <p:cNvSpPr/>
          <p:nvPr/>
        </p:nvSpPr>
        <p:spPr>
          <a:xfrm>
            <a:off x="7371969" y="4452731"/>
            <a:ext cx="343762" cy="32189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2E1A9D-4F8A-7F90-847B-D4B6038D4E5C}"/>
              </a:ext>
            </a:extLst>
          </p:cNvPr>
          <p:cNvSpPr txBox="1"/>
          <p:nvPr/>
        </p:nvSpPr>
        <p:spPr>
          <a:xfrm>
            <a:off x="6341318" y="3695619"/>
            <a:ext cx="706438"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Cilicia</a:t>
            </a:r>
          </a:p>
          <a:p>
            <a:pPr algn="ctr"/>
            <a:r>
              <a:rPr lang="en-US" sz="1400" dirty="0">
                <a:solidFill>
                  <a:srgbClr val="FF0000"/>
                </a:solidFill>
              </a:rPr>
              <a:t>5</a:t>
            </a:r>
          </a:p>
        </p:txBody>
      </p:sp>
      <p:sp>
        <p:nvSpPr>
          <p:cNvPr id="8" name="TextBox 7">
            <a:extLst>
              <a:ext uri="{FF2B5EF4-FFF2-40B4-BE49-F238E27FC236}">
                <a16:creationId xmlns:a16="http://schemas.microsoft.com/office/drawing/2014/main" id="{675994F5-1E2D-A471-4324-E38317DE51B4}"/>
              </a:ext>
            </a:extLst>
          </p:cNvPr>
          <p:cNvSpPr txBox="1"/>
          <p:nvPr/>
        </p:nvSpPr>
        <p:spPr>
          <a:xfrm>
            <a:off x="7074294" y="2405269"/>
            <a:ext cx="1163638"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Cappadocia</a:t>
            </a:r>
          </a:p>
          <a:p>
            <a:pPr algn="ctr"/>
            <a:r>
              <a:rPr lang="en-US" sz="1400" dirty="0">
                <a:solidFill>
                  <a:srgbClr val="FF0000"/>
                </a:solidFill>
              </a:rPr>
              <a:t>1</a:t>
            </a:r>
          </a:p>
        </p:txBody>
      </p:sp>
      <p:sp>
        <p:nvSpPr>
          <p:cNvPr id="11" name="TextBox 10">
            <a:extLst>
              <a:ext uri="{FF2B5EF4-FFF2-40B4-BE49-F238E27FC236}">
                <a16:creationId xmlns:a16="http://schemas.microsoft.com/office/drawing/2014/main" id="{EA48DA63-8DFB-DB27-DB33-584BE147DE34}"/>
              </a:ext>
            </a:extLst>
          </p:cNvPr>
          <p:cNvSpPr txBox="1"/>
          <p:nvPr/>
        </p:nvSpPr>
        <p:spPr>
          <a:xfrm>
            <a:off x="4809482" y="6301868"/>
            <a:ext cx="1169544"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Egypt/Libya</a:t>
            </a:r>
          </a:p>
          <a:p>
            <a:pPr algn="ctr"/>
            <a:r>
              <a:rPr lang="en-US" sz="1400" dirty="0">
                <a:solidFill>
                  <a:srgbClr val="FF0000"/>
                </a:solidFill>
              </a:rPr>
              <a:t>7</a:t>
            </a:r>
          </a:p>
        </p:txBody>
      </p:sp>
      <p:sp>
        <p:nvSpPr>
          <p:cNvPr id="18" name="TextBox 17">
            <a:extLst>
              <a:ext uri="{FF2B5EF4-FFF2-40B4-BE49-F238E27FC236}">
                <a16:creationId xmlns:a16="http://schemas.microsoft.com/office/drawing/2014/main" id="{D3D3283C-4666-584B-7137-ED3AD196F80E}"/>
              </a:ext>
            </a:extLst>
          </p:cNvPr>
          <p:cNvSpPr txBox="1"/>
          <p:nvPr/>
        </p:nvSpPr>
        <p:spPr>
          <a:xfrm>
            <a:off x="7828756" y="3929511"/>
            <a:ext cx="1092598" cy="523220"/>
          </a:xfrm>
          <a:prstGeom prst="rect">
            <a:avLst/>
          </a:prstGeom>
          <a:solidFill>
            <a:schemeClr val="bg1"/>
          </a:solidFill>
          <a:ln>
            <a:solidFill>
              <a:srgbClr val="FF0000"/>
            </a:solidFill>
          </a:ln>
        </p:spPr>
        <p:txBody>
          <a:bodyPr wrap="square" rtlCol="0">
            <a:spAutoFit/>
          </a:bodyPr>
          <a:lstStyle/>
          <a:p>
            <a:pPr algn="ctr"/>
            <a:r>
              <a:rPr lang="en-US" sz="1400" dirty="0" err="1">
                <a:solidFill>
                  <a:srgbClr val="FF0000"/>
                </a:solidFill>
              </a:rPr>
              <a:t>Coele</a:t>
            </a:r>
            <a:r>
              <a:rPr lang="en-US" sz="1400" dirty="0">
                <a:solidFill>
                  <a:srgbClr val="FF0000"/>
                </a:solidFill>
              </a:rPr>
              <a:t>-Syria</a:t>
            </a:r>
          </a:p>
          <a:p>
            <a:pPr algn="ctr"/>
            <a:r>
              <a:rPr lang="en-US" sz="1400" dirty="0">
                <a:solidFill>
                  <a:srgbClr val="FF0000"/>
                </a:solidFill>
              </a:rPr>
              <a:t>2</a:t>
            </a:r>
          </a:p>
        </p:txBody>
      </p:sp>
      <p:sp>
        <p:nvSpPr>
          <p:cNvPr id="19" name="TextBox 18">
            <a:extLst>
              <a:ext uri="{FF2B5EF4-FFF2-40B4-BE49-F238E27FC236}">
                <a16:creationId xmlns:a16="http://schemas.microsoft.com/office/drawing/2014/main" id="{A8CBA2D2-0856-FC10-1149-9799F8BDAFCF}"/>
              </a:ext>
            </a:extLst>
          </p:cNvPr>
          <p:cNvSpPr txBox="1"/>
          <p:nvPr/>
        </p:nvSpPr>
        <p:spPr>
          <a:xfrm>
            <a:off x="7342187" y="5127597"/>
            <a:ext cx="973138" cy="523220"/>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Phoenicia</a:t>
            </a:r>
          </a:p>
          <a:p>
            <a:pPr algn="ctr"/>
            <a:r>
              <a:rPr lang="en-US" sz="1400" dirty="0">
                <a:solidFill>
                  <a:srgbClr val="FF0000"/>
                </a:solidFill>
              </a:rPr>
              <a:t>2</a:t>
            </a:r>
          </a:p>
        </p:txBody>
      </p:sp>
      <p:sp>
        <p:nvSpPr>
          <p:cNvPr id="20" name="TextBox 19">
            <a:extLst>
              <a:ext uri="{FF2B5EF4-FFF2-40B4-BE49-F238E27FC236}">
                <a16:creationId xmlns:a16="http://schemas.microsoft.com/office/drawing/2014/main" id="{51433F0D-5ADF-E804-52B5-285B42F7987C}"/>
              </a:ext>
            </a:extLst>
          </p:cNvPr>
          <p:cNvSpPr txBox="1"/>
          <p:nvPr/>
        </p:nvSpPr>
        <p:spPr>
          <a:xfrm>
            <a:off x="7047756" y="6301868"/>
            <a:ext cx="992188" cy="523220"/>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Palestine</a:t>
            </a:r>
          </a:p>
          <a:p>
            <a:pPr algn="ctr"/>
            <a:r>
              <a:rPr lang="en-US" sz="1400" dirty="0">
                <a:solidFill>
                  <a:srgbClr val="FF0000"/>
                </a:solidFill>
              </a:rPr>
              <a:t>3</a:t>
            </a:r>
          </a:p>
        </p:txBody>
      </p:sp>
      <p:sp>
        <p:nvSpPr>
          <p:cNvPr id="22" name="TextBox 21">
            <a:extLst>
              <a:ext uri="{FF2B5EF4-FFF2-40B4-BE49-F238E27FC236}">
                <a16:creationId xmlns:a16="http://schemas.microsoft.com/office/drawing/2014/main" id="{59D69D64-C980-FADC-36D1-FF246979D463}"/>
              </a:ext>
            </a:extLst>
          </p:cNvPr>
          <p:cNvSpPr txBox="1"/>
          <p:nvPr/>
        </p:nvSpPr>
        <p:spPr>
          <a:xfrm>
            <a:off x="467125" y="386230"/>
            <a:ext cx="3437730" cy="1200329"/>
          </a:xfrm>
          <a:prstGeom prst="rect">
            <a:avLst/>
          </a:prstGeom>
          <a:solidFill>
            <a:schemeClr val="bg1"/>
          </a:solidFill>
        </p:spPr>
        <p:txBody>
          <a:bodyPr wrap="square" rtlCol="0">
            <a:spAutoFit/>
          </a:bodyPr>
          <a:lstStyle/>
          <a:p>
            <a:pPr algn="ctr"/>
            <a:r>
              <a:rPr lang="en-US">
                <a:solidFill>
                  <a:srgbClr val="FF0000"/>
                </a:solidFill>
              </a:rPr>
              <a:t>“Arianizers”</a:t>
            </a:r>
            <a:endParaRPr lang="en-US" dirty="0">
              <a:solidFill>
                <a:srgbClr val="FF0000"/>
              </a:solidFill>
            </a:endParaRPr>
          </a:p>
          <a:p>
            <a:pPr algn="ctr"/>
            <a:r>
              <a:rPr lang="en-US" dirty="0">
                <a:solidFill>
                  <a:srgbClr val="FF0000"/>
                </a:solidFill>
              </a:rPr>
              <a:t>320-325</a:t>
            </a:r>
          </a:p>
          <a:p>
            <a:pPr algn="ctr"/>
            <a:endParaRPr lang="en-US" dirty="0">
              <a:solidFill>
                <a:srgbClr val="FF0000"/>
              </a:solidFill>
            </a:endParaRPr>
          </a:p>
          <a:p>
            <a:pPr algn="ctr"/>
            <a:r>
              <a:rPr lang="en-US" dirty="0">
                <a:solidFill>
                  <a:srgbClr val="FF0000"/>
                </a:solidFill>
              </a:rPr>
              <a:t>(28 clergy)</a:t>
            </a:r>
          </a:p>
        </p:txBody>
      </p:sp>
      <p:sp>
        <p:nvSpPr>
          <p:cNvPr id="3" name="TextBox 2">
            <a:extLst>
              <a:ext uri="{FF2B5EF4-FFF2-40B4-BE49-F238E27FC236}">
                <a16:creationId xmlns:a16="http://schemas.microsoft.com/office/drawing/2014/main" id="{C0EE3405-6CB6-A7BF-EBF0-CB05CBBA0A7D}"/>
              </a:ext>
            </a:extLst>
          </p:cNvPr>
          <p:cNvSpPr txBox="1"/>
          <p:nvPr/>
        </p:nvSpPr>
        <p:spPr>
          <a:xfrm>
            <a:off x="9625362" y="1586559"/>
            <a:ext cx="1355823"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Armenia</a:t>
            </a:r>
          </a:p>
          <a:p>
            <a:pPr algn="ctr"/>
            <a:r>
              <a:rPr lang="en-US" sz="1400" dirty="0">
                <a:solidFill>
                  <a:srgbClr val="FF0000"/>
                </a:solidFill>
              </a:rPr>
              <a:t>2</a:t>
            </a:r>
          </a:p>
        </p:txBody>
      </p:sp>
      <p:sp>
        <p:nvSpPr>
          <p:cNvPr id="5" name="TextBox 4">
            <a:extLst>
              <a:ext uri="{FF2B5EF4-FFF2-40B4-BE49-F238E27FC236}">
                <a16:creationId xmlns:a16="http://schemas.microsoft.com/office/drawing/2014/main" id="{CE4B84F2-EA8B-22BB-3C75-799B99F80764}"/>
              </a:ext>
            </a:extLst>
          </p:cNvPr>
          <p:cNvSpPr txBox="1"/>
          <p:nvPr/>
        </p:nvSpPr>
        <p:spPr>
          <a:xfrm>
            <a:off x="4533088" y="1109041"/>
            <a:ext cx="1053920"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Bithynia</a:t>
            </a:r>
          </a:p>
          <a:p>
            <a:pPr algn="ctr"/>
            <a:r>
              <a:rPr lang="en-US" sz="1400" dirty="0">
                <a:solidFill>
                  <a:srgbClr val="FF0000"/>
                </a:solidFill>
              </a:rPr>
              <a:t>3</a:t>
            </a:r>
          </a:p>
        </p:txBody>
      </p:sp>
      <p:sp>
        <p:nvSpPr>
          <p:cNvPr id="7" name="TextBox 6">
            <a:extLst>
              <a:ext uri="{FF2B5EF4-FFF2-40B4-BE49-F238E27FC236}">
                <a16:creationId xmlns:a16="http://schemas.microsoft.com/office/drawing/2014/main" id="{BC9BE564-482C-0870-DCE0-9E0704061381}"/>
              </a:ext>
            </a:extLst>
          </p:cNvPr>
          <p:cNvSpPr txBox="1"/>
          <p:nvPr/>
        </p:nvSpPr>
        <p:spPr>
          <a:xfrm>
            <a:off x="2957846" y="2541766"/>
            <a:ext cx="823776"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Asia</a:t>
            </a:r>
          </a:p>
          <a:p>
            <a:pPr algn="ctr"/>
            <a:r>
              <a:rPr lang="en-US" sz="1400" dirty="0">
                <a:solidFill>
                  <a:srgbClr val="FF0000"/>
                </a:solidFill>
              </a:rPr>
              <a:t>1</a:t>
            </a:r>
          </a:p>
        </p:txBody>
      </p:sp>
      <p:sp>
        <p:nvSpPr>
          <p:cNvPr id="9" name="TextBox 8">
            <a:extLst>
              <a:ext uri="{FF2B5EF4-FFF2-40B4-BE49-F238E27FC236}">
                <a16:creationId xmlns:a16="http://schemas.microsoft.com/office/drawing/2014/main" id="{1EA153BE-A0B5-E83E-C1E5-B7E6FE5B32E6}"/>
              </a:ext>
            </a:extLst>
          </p:cNvPr>
          <p:cNvSpPr txBox="1"/>
          <p:nvPr/>
        </p:nvSpPr>
        <p:spPr>
          <a:xfrm>
            <a:off x="7291536" y="1119928"/>
            <a:ext cx="962162"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Pontus </a:t>
            </a:r>
          </a:p>
          <a:p>
            <a:pPr algn="ctr"/>
            <a:r>
              <a:rPr lang="en-US" sz="1400" dirty="0">
                <a:solidFill>
                  <a:srgbClr val="FF0000"/>
                </a:solidFill>
              </a:rPr>
              <a:t>2</a:t>
            </a:r>
          </a:p>
        </p:txBody>
      </p:sp>
    </p:spTree>
    <p:extLst>
      <p:ext uri="{BB962C8B-B14F-4D97-AF65-F5344CB8AC3E}">
        <p14:creationId xmlns:p14="http://schemas.microsoft.com/office/powerpoint/2010/main" val="309037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AF598-0FB9-F2EA-A652-B1A5FE9223F0}"/>
            </a:ext>
          </a:extLst>
        </p:cNvPr>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BC716C29-A553-D6C6-F620-20AD37A0A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0"/>
            <a:ext cx="104997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9368E4-D28F-C7A5-8213-03B373394535}"/>
              </a:ext>
            </a:extLst>
          </p:cNvPr>
          <p:cNvSpPr txBox="1"/>
          <p:nvPr/>
        </p:nvSpPr>
        <p:spPr>
          <a:xfrm>
            <a:off x="6717106" y="3064986"/>
            <a:ext cx="714375" cy="523220"/>
          </a:xfrm>
          <a:prstGeom prst="rect">
            <a:avLst/>
          </a:prstGeom>
          <a:solidFill>
            <a:schemeClr val="bg1"/>
          </a:solidFill>
          <a:ln>
            <a:solidFill>
              <a:schemeClr val="accent1"/>
            </a:solidFill>
          </a:ln>
        </p:spPr>
        <p:txBody>
          <a:bodyPr wrap="square" rtlCol="0">
            <a:spAutoFit/>
          </a:bodyPr>
          <a:lstStyle/>
          <a:p>
            <a:pPr algn="ctr"/>
            <a:r>
              <a:rPr lang="en-US" sz="1400" dirty="0" err="1">
                <a:solidFill>
                  <a:srgbClr val="FF0000"/>
                </a:solidFill>
              </a:rPr>
              <a:t>Isauria</a:t>
            </a:r>
            <a:endParaRPr lang="en-US" sz="1400" dirty="0">
              <a:solidFill>
                <a:srgbClr val="FF0000"/>
              </a:solidFill>
            </a:endParaRPr>
          </a:p>
          <a:p>
            <a:pPr algn="ctr"/>
            <a:r>
              <a:rPr lang="en-US" sz="1400">
                <a:solidFill>
                  <a:srgbClr val="FF0000"/>
                </a:solidFill>
              </a:rPr>
              <a:t>2</a:t>
            </a:r>
            <a:endParaRPr lang="en-US" sz="1400" dirty="0">
              <a:solidFill>
                <a:srgbClr val="FF0000"/>
              </a:solidFill>
            </a:endParaRPr>
          </a:p>
        </p:txBody>
      </p:sp>
      <p:sp>
        <p:nvSpPr>
          <p:cNvPr id="4" name="Oval 3">
            <a:extLst>
              <a:ext uri="{FF2B5EF4-FFF2-40B4-BE49-F238E27FC236}">
                <a16:creationId xmlns:a16="http://schemas.microsoft.com/office/drawing/2014/main" id="{52285258-9454-1D3A-DBE1-95D61EBA3D5B}"/>
              </a:ext>
            </a:extLst>
          </p:cNvPr>
          <p:cNvSpPr/>
          <p:nvPr/>
        </p:nvSpPr>
        <p:spPr>
          <a:xfrm>
            <a:off x="7371969" y="4452731"/>
            <a:ext cx="343762" cy="321891"/>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A41C3FD-5D75-7BF9-A2F2-225B89CC838F}"/>
              </a:ext>
            </a:extLst>
          </p:cNvPr>
          <p:cNvSpPr txBox="1"/>
          <p:nvPr/>
        </p:nvSpPr>
        <p:spPr>
          <a:xfrm>
            <a:off x="6341318" y="3695619"/>
            <a:ext cx="706438"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Cilicia</a:t>
            </a:r>
          </a:p>
          <a:p>
            <a:pPr algn="ctr"/>
            <a:r>
              <a:rPr lang="en-US" sz="1400">
                <a:solidFill>
                  <a:srgbClr val="FF0000"/>
                </a:solidFill>
              </a:rPr>
              <a:t>10</a:t>
            </a:r>
            <a:endParaRPr lang="en-US" sz="1400" dirty="0">
              <a:solidFill>
                <a:srgbClr val="FF0000"/>
              </a:solidFill>
            </a:endParaRPr>
          </a:p>
        </p:txBody>
      </p:sp>
      <p:sp>
        <p:nvSpPr>
          <p:cNvPr id="8" name="TextBox 7">
            <a:extLst>
              <a:ext uri="{FF2B5EF4-FFF2-40B4-BE49-F238E27FC236}">
                <a16:creationId xmlns:a16="http://schemas.microsoft.com/office/drawing/2014/main" id="{E8998207-4C72-DA33-4D95-BD0A20ABB9E1}"/>
              </a:ext>
            </a:extLst>
          </p:cNvPr>
          <p:cNvSpPr txBox="1"/>
          <p:nvPr/>
        </p:nvSpPr>
        <p:spPr>
          <a:xfrm>
            <a:off x="7074294" y="2405269"/>
            <a:ext cx="1163638"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Cappadocia</a:t>
            </a:r>
          </a:p>
          <a:p>
            <a:pPr algn="ctr"/>
            <a:r>
              <a:rPr lang="en-US" sz="1400" dirty="0">
                <a:solidFill>
                  <a:srgbClr val="FF0000"/>
                </a:solidFill>
              </a:rPr>
              <a:t>1</a:t>
            </a:r>
          </a:p>
        </p:txBody>
      </p:sp>
      <p:sp>
        <p:nvSpPr>
          <p:cNvPr id="11" name="TextBox 10">
            <a:extLst>
              <a:ext uri="{FF2B5EF4-FFF2-40B4-BE49-F238E27FC236}">
                <a16:creationId xmlns:a16="http://schemas.microsoft.com/office/drawing/2014/main" id="{F24ED534-8DCF-C78F-8079-CAEB120B8F4E}"/>
              </a:ext>
            </a:extLst>
          </p:cNvPr>
          <p:cNvSpPr txBox="1"/>
          <p:nvPr/>
        </p:nvSpPr>
        <p:spPr>
          <a:xfrm>
            <a:off x="8488363" y="6301868"/>
            <a:ext cx="784950"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Arabia</a:t>
            </a:r>
          </a:p>
          <a:p>
            <a:pPr algn="ctr"/>
            <a:r>
              <a:rPr lang="en-US" sz="1400">
                <a:solidFill>
                  <a:srgbClr val="FF0000"/>
                </a:solidFill>
              </a:rPr>
              <a:t>1</a:t>
            </a:r>
            <a:endParaRPr lang="en-US" sz="1400" dirty="0">
              <a:solidFill>
                <a:srgbClr val="FF0000"/>
              </a:solidFill>
            </a:endParaRPr>
          </a:p>
        </p:txBody>
      </p:sp>
      <p:sp>
        <p:nvSpPr>
          <p:cNvPr id="16" name="TextBox 15">
            <a:extLst>
              <a:ext uri="{FF2B5EF4-FFF2-40B4-BE49-F238E27FC236}">
                <a16:creationId xmlns:a16="http://schemas.microsoft.com/office/drawing/2014/main" id="{6CA0E50F-C0AA-D1F6-CF94-FDF34E45A32F}"/>
              </a:ext>
            </a:extLst>
          </p:cNvPr>
          <p:cNvSpPr txBox="1"/>
          <p:nvPr/>
        </p:nvSpPr>
        <p:spPr>
          <a:xfrm>
            <a:off x="9625362" y="3498043"/>
            <a:ext cx="1355823" cy="523220"/>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Mesopotamia</a:t>
            </a:r>
          </a:p>
          <a:p>
            <a:pPr algn="ctr"/>
            <a:r>
              <a:rPr lang="en-US" sz="1400" dirty="0">
                <a:solidFill>
                  <a:srgbClr val="FF0000"/>
                </a:solidFill>
              </a:rPr>
              <a:t>1</a:t>
            </a:r>
          </a:p>
        </p:txBody>
      </p:sp>
      <p:sp>
        <p:nvSpPr>
          <p:cNvPr id="18" name="TextBox 17">
            <a:extLst>
              <a:ext uri="{FF2B5EF4-FFF2-40B4-BE49-F238E27FC236}">
                <a16:creationId xmlns:a16="http://schemas.microsoft.com/office/drawing/2014/main" id="{4EBC4935-FE5D-0337-C3CF-303BF8FB6C20}"/>
              </a:ext>
            </a:extLst>
          </p:cNvPr>
          <p:cNvSpPr txBox="1"/>
          <p:nvPr/>
        </p:nvSpPr>
        <p:spPr>
          <a:xfrm>
            <a:off x="7828756" y="3929511"/>
            <a:ext cx="1092598" cy="523220"/>
          </a:xfrm>
          <a:prstGeom prst="rect">
            <a:avLst/>
          </a:prstGeom>
          <a:solidFill>
            <a:schemeClr val="bg1"/>
          </a:solidFill>
          <a:ln>
            <a:solidFill>
              <a:srgbClr val="FF0000"/>
            </a:solidFill>
          </a:ln>
        </p:spPr>
        <p:txBody>
          <a:bodyPr wrap="square" rtlCol="0">
            <a:spAutoFit/>
          </a:bodyPr>
          <a:lstStyle/>
          <a:p>
            <a:pPr algn="ctr"/>
            <a:r>
              <a:rPr lang="en-US" sz="1400" dirty="0" err="1">
                <a:solidFill>
                  <a:srgbClr val="FF0000"/>
                </a:solidFill>
              </a:rPr>
              <a:t>Coele</a:t>
            </a:r>
            <a:r>
              <a:rPr lang="en-US" sz="1400" dirty="0">
                <a:solidFill>
                  <a:srgbClr val="FF0000"/>
                </a:solidFill>
              </a:rPr>
              <a:t>-Syria</a:t>
            </a:r>
          </a:p>
          <a:p>
            <a:pPr algn="ctr"/>
            <a:r>
              <a:rPr lang="en-US" sz="1400">
                <a:solidFill>
                  <a:srgbClr val="FF0000"/>
                </a:solidFill>
              </a:rPr>
              <a:t>16</a:t>
            </a:r>
            <a:endParaRPr lang="en-US" sz="1400" dirty="0">
              <a:solidFill>
                <a:srgbClr val="FF0000"/>
              </a:solidFill>
            </a:endParaRPr>
          </a:p>
        </p:txBody>
      </p:sp>
      <p:sp>
        <p:nvSpPr>
          <p:cNvPr id="19" name="TextBox 18">
            <a:extLst>
              <a:ext uri="{FF2B5EF4-FFF2-40B4-BE49-F238E27FC236}">
                <a16:creationId xmlns:a16="http://schemas.microsoft.com/office/drawing/2014/main" id="{322F21B9-02F5-163D-E9C9-DC0F979A537E}"/>
              </a:ext>
            </a:extLst>
          </p:cNvPr>
          <p:cNvSpPr txBox="1"/>
          <p:nvPr/>
        </p:nvSpPr>
        <p:spPr>
          <a:xfrm>
            <a:off x="7342187" y="5127597"/>
            <a:ext cx="973138" cy="523220"/>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Phoenicia</a:t>
            </a:r>
          </a:p>
          <a:p>
            <a:pPr algn="ctr"/>
            <a:r>
              <a:rPr lang="en-US" sz="1400">
                <a:solidFill>
                  <a:srgbClr val="FF0000"/>
                </a:solidFill>
              </a:rPr>
              <a:t>6</a:t>
            </a:r>
            <a:endParaRPr lang="en-US" sz="1400" dirty="0">
              <a:solidFill>
                <a:srgbClr val="FF0000"/>
              </a:solidFill>
            </a:endParaRPr>
          </a:p>
        </p:txBody>
      </p:sp>
      <p:sp>
        <p:nvSpPr>
          <p:cNvPr id="20" name="TextBox 19">
            <a:extLst>
              <a:ext uri="{FF2B5EF4-FFF2-40B4-BE49-F238E27FC236}">
                <a16:creationId xmlns:a16="http://schemas.microsoft.com/office/drawing/2014/main" id="{812DD78B-94E6-79BF-43B1-DCC58B09B644}"/>
              </a:ext>
            </a:extLst>
          </p:cNvPr>
          <p:cNvSpPr txBox="1"/>
          <p:nvPr/>
        </p:nvSpPr>
        <p:spPr>
          <a:xfrm>
            <a:off x="7047756" y="6301868"/>
            <a:ext cx="992188" cy="523220"/>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Palestine</a:t>
            </a:r>
          </a:p>
          <a:p>
            <a:pPr algn="ctr"/>
            <a:r>
              <a:rPr lang="en-US" sz="1400">
                <a:solidFill>
                  <a:srgbClr val="FF0000"/>
                </a:solidFill>
              </a:rPr>
              <a:t>14</a:t>
            </a:r>
            <a:endParaRPr lang="en-US" sz="1400" dirty="0">
              <a:solidFill>
                <a:srgbClr val="FF0000"/>
              </a:solidFill>
            </a:endParaRPr>
          </a:p>
        </p:txBody>
      </p:sp>
      <p:sp>
        <p:nvSpPr>
          <p:cNvPr id="21" name="TextBox 20">
            <a:extLst>
              <a:ext uri="{FF2B5EF4-FFF2-40B4-BE49-F238E27FC236}">
                <a16:creationId xmlns:a16="http://schemas.microsoft.com/office/drawing/2014/main" id="{63816718-33E4-2BD5-994A-04F62FECD468}"/>
              </a:ext>
            </a:extLst>
          </p:cNvPr>
          <p:cNvSpPr txBox="1"/>
          <p:nvPr/>
        </p:nvSpPr>
        <p:spPr>
          <a:xfrm>
            <a:off x="5587008" y="5228479"/>
            <a:ext cx="745332" cy="523220"/>
          </a:xfrm>
          <a:prstGeom prst="rect">
            <a:avLst/>
          </a:prstGeom>
          <a:solidFill>
            <a:schemeClr val="bg1"/>
          </a:solidFill>
          <a:ln>
            <a:solidFill>
              <a:srgbClr val="FF0000"/>
            </a:solidFill>
          </a:ln>
        </p:spPr>
        <p:txBody>
          <a:bodyPr wrap="square" rtlCol="0">
            <a:spAutoFit/>
          </a:bodyPr>
          <a:lstStyle/>
          <a:p>
            <a:pPr algn="ctr"/>
            <a:r>
              <a:rPr lang="en-US" sz="1400" dirty="0">
                <a:solidFill>
                  <a:srgbClr val="FF0000"/>
                </a:solidFill>
              </a:rPr>
              <a:t>Cyprus</a:t>
            </a:r>
          </a:p>
          <a:p>
            <a:pPr algn="ctr"/>
            <a:r>
              <a:rPr lang="en-US" sz="1400">
                <a:solidFill>
                  <a:srgbClr val="FF0000"/>
                </a:solidFill>
              </a:rPr>
              <a:t>1?</a:t>
            </a:r>
            <a:endParaRPr lang="en-US" sz="1400" dirty="0">
              <a:solidFill>
                <a:srgbClr val="FF0000"/>
              </a:solidFill>
            </a:endParaRPr>
          </a:p>
        </p:txBody>
      </p:sp>
      <p:sp>
        <p:nvSpPr>
          <p:cNvPr id="22" name="TextBox 21">
            <a:extLst>
              <a:ext uri="{FF2B5EF4-FFF2-40B4-BE49-F238E27FC236}">
                <a16:creationId xmlns:a16="http://schemas.microsoft.com/office/drawing/2014/main" id="{654460D2-CF3C-74FA-02FC-C16F684A24FA}"/>
              </a:ext>
            </a:extLst>
          </p:cNvPr>
          <p:cNvSpPr txBox="1"/>
          <p:nvPr/>
        </p:nvSpPr>
        <p:spPr>
          <a:xfrm>
            <a:off x="1072432" y="296078"/>
            <a:ext cx="3437730" cy="1200329"/>
          </a:xfrm>
          <a:prstGeom prst="rect">
            <a:avLst/>
          </a:prstGeom>
          <a:solidFill>
            <a:schemeClr val="bg1"/>
          </a:solidFill>
        </p:spPr>
        <p:txBody>
          <a:bodyPr wrap="square" rtlCol="0">
            <a:spAutoFit/>
          </a:bodyPr>
          <a:lstStyle/>
          <a:p>
            <a:pPr algn="ctr"/>
            <a:r>
              <a:rPr lang="en-US" dirty="0">
                <a:solidFill>
                  <a:srgbClr val="FF0000"/>
                </a:solidFill>
              </a:rPr>
              <a:t>Council of Antioch</a:t>
            </a:r>
          </a:p>
          <a:p>
            <a:pPr algn="ctr"/>
            <a:r>
              <a:rPr lang="en-US" dirty="0">
                <a:solidFill>
                  <a:srgbClr val="FF0000"/>
                </a:solidFill>
              </a:rPr>
              <a:t>324/325</a:t>
            </a:r>
          </a:p>
          <a:p>
            <a:pPr algn="ctr"/>
            <a:r>
              <a:rPr lang="en-US">
                <a:solidFill>
                  <a:srgbClr val="FF0000"/>
                </a:solidFill>
              </a:rPr>
              <a:t>rev.</a:t>
            </a:r>
            <a:endParaRPr lang="en-US" dirty="0">
              <a:solidFill>
                <a:srgbClr val="FF0000"/>
              </a:solidFill>
            </a:endParaRPr>
          </a:p>
          <a:p>
            <a:pPr algn="ctr"/>
            <a:r>
              <a:rPr lang="en-US">
                <a:solidFill>
                  <a:srgbClr val="FF0000"/>
                </a:solidFill>
              </a:rPr>
              <a:t>(49 of 57 </a:t>
            </a:r>
            <a:r>
              <a:rPr lang="en-US" dirty="0">
                <a:solidFill>
                  <a:srgbClr val="FF0000"/>
                </a:solidFill>
              </a:rPr>
              <a:t>bishops)</a:t>
            </a:r>
          </a:p>
        </p:txBody>
      </p:sp>
    </p:spTree>
    <p:extLst>
      <p:ext uri="{BB962C8B-B14F-4D97-AF65-F5344CB8AC3E}">
        <p14:creationId xmlns:p14="http://schemas.microsoft.com/office/powerpoint/2010/main" val="117958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FED267-7326-54B9-0D11-0B2C907FFBAD}"/>
              </a:ext>
            </a:extLst>
          </p:cNvPr>
          <p:cNvGraphicFramePr>
            <a:graphicFrameLocks noGrp="1"/>
          </p:cNvGraphicFramePr>
          <p:nvPr>
            <p:extLst>
              <p:ext uri="{D42A27DB-BD31-4B8C-83A1-F6EECF244321}">
                <p14:modId xmlns:p14="http://schemas.microsoft.com/office/powerpoint/2010/main" val="2709057424"/>
              </p:ext>
            </p:extLst>
          </p:nvPr>
        </p:nvGraphicFramePr>
        <p:xfrm>
          <a:off x="3481386" y="1224390"/>
          <a:ext cx="5295901" cy="2407412"/>
        </p:xfrm>
        <a:graphic>
          <a:graphicData uri="http://schemas.openxmlformats.org/drawingml/2006/table">
            <a:tbl>
              <a:tblPr firstRow="1" firstCol="1" bandRow="1">
                <a:tableStyleId>{5C22544A-7EE6-4342-B048-85BDC9FD1C3A}</a:tableStyleId>
              </a:tblPr>
              <a:tblGrid>
                <a:gridCol w="2619377">
                  <a:extLst>
                    <a:ext uri="{9D8B030D-6E8A-4147-A177-3AD203B41FA5}">
                      <a16:colId xmlns:a16="http://schemas.microsoft.com/office/drawing/2014/main" val="997027429"/>
                    </a:ext>
                  </a:extLst>
                </a:gridCol>
                <a:gridCol w="1452850">
                  <a:extLst>
                    <a:ext uri="{9D8B030D-6E8A-4147-A177-3AD203B41FA5}">
                      <a16:colId xmlns:a16="http://schemas.microsoft.com/office/drawing/2014/main" val="2932874703"/>
                    </a:ext>
                  </a:extLst>
                </a:gridCol>
                <a:gridCol w="1223674">
                  <a:extLst>
                    <a:ext uri="{9D8B030D-6E8A-4147-A177-3AD203B41FA5}">
                      <a16:colId xmlns:a16="http://schemas.microsoft.com/office/drawing/2014/main" val="2582112825"/>
                    </a:ext>
                  </a:extLst>
                </a:gridCol>
              </a:tblGrid>
              <a:tr h="398732">
                <a:tc>
                  <a:txBody>
                    <a:bodyPr/>
                    <a:lstStyle/>
                    <a:p>
                      <a:pPr>
                        <a:lnSpc>
                          <a:spcPct val="107000"/>
                        </a:lnSpc>
                        <a:spcAft>
                          <a:spcPts val="800"/>
                        </a:spcAft>
                      </a:pPr>
                      <a:r>
                        <a:rPr lang="en-US" sz="2400" kern="100">
                          <a:effectLst/>
                        </a:rPr>
                        <a:t>Province</a:t>
                      </a:r>
                      <a:endParaRPr lang="en-US" sz="24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dirty="0">
                          <a:effectLst/>
                          <a:latin typeface="Times New Roman" panose="02020603050405020304" pitchFamily="18" charset="0"/>
                          <a:ea typeface="SimSun" panose="02010600030101010101" pitchFamily="2" charset="-122"/>
                          <a:cs typeface="Arial" panose="020B0604020202020204" pitchFamily="34" charset="0"/>
                        </a:rPr>
                        <a:t> Bishops</a:t>
                      </a:r>
                    </a:p>
                  </a:txBody>
                  <a:tcPr marL="20770" marR="20770" marT="5281" marB="0"/>
                </a:tc>
                <a:tc>
                  <a:txBody>
                    <a:bodyPr/>
                    <a:lstStyle/>
                    <a:p>
                      <a:pPr algn="ctr">
                        <a:lnSpc>
                          <a:spcPct val="107000"/>
                        </a:lnSpc>
                        <a:spcAft>
                          <a:spcPts val="800"/>
                        </a:spcAft>
                      </a:pPr>
                      <a:r>
                        <a:rPr lang="en-US" sz="2400" kern="100" dirty="0" err="1">
                          <a:effectLst/>
                          <a:latin typeface="Times New Roman" panose="02020603050405020304" pitchFamily="18" charset="0"/>
                          <a:ea typeface="SimSun" panose="02010600030101010101" pitchFamily="2" charset="-122"/>
                          <a:cs typeface="Arial" panose="020B0604020202020204" pitchFamily="34" charset="0"/>
                        </a:rPr>
                        <a:t>Chorep</a:t>
                      </a:r>
                      <a:r>
                        <a:rPr lang="en-US" sz="2400" kern="100" dirty="0">
                          <a:effectLst/>
                          <a:latin typeface="Times New Roman" panose="02020603050405020304" pitchFamily="18" charset="0"/>
                          <a:ea typeface="SimSun" panose="02010600030101010101" pitchFamily="2" charset="-122"/>
                          <a:cs typeface="Arial" panose="020B0604020202020204" pitchFamily="34" charset="0"/>
                        </a:rPr>
                        <a:t>.</a:t>
                      </a:r>
                    </a:p>
                  </a:txBody>
                  <a:tcPr marL="20770" marR="20770" marT="5281" marB="0"/>
                </a:tc>
                <a:extLst>
                  <a:ext uri="{0D108BD9-81ED-4DB2-BD59-A6C34878D82A}">
                    <a16:rowId xmlns:a16="http://schemas.microsoft.com/office/drawing/2014/main" val="73710894"/>
                  </a:ext>
                </a:extLst>
              </a:tr>
              <a:tr h="401736">
                <a:tc>
                  <a:txBody>
                    <a:bodyPr/>
                    <a:lstStyle/>
                    <a:p>
                      <a:pPr>
                        <a:lnSpc>
                          <a:spcPct val="107000"/>
                        </a:lnSpc>
                        <a:spcAft>
                          <a:spcPts val="800"/>
                        </a:spcAft>
                      </a:pPr>
                      <a:r>
                        <a:rPr lang="en-US" sz="2400" kern="100" dirty="0" err="1">
                          <a:effectLst/>
                        </a:rPr>
                        <a:t>Coele</a:t>
                      </a:r>
                      <a:r>
                        <a:rPr lang="en-US" sz="2400" kern="100" dirty="0">
                          <a:effectLst/>
                        </a:rPr>
                        <a:t>-Syria</a:t>
                      </a:r>
                      <a:endParaRPr lang="en-US" sz="24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a:effectLst/>
                          <a:latin typeface="+mn-lt"/>
                        </a:rPr>
                        <a:t>20</a:t>
                      </a:r>
                      <a:endParaRPr lang="en-US" sz="2400" kern="100" dirty="0">
                        <a:effectLst/>
                        <a:latin typeface="+mn-lt"/>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dirty="0">
                          <a:effectLst/>
                          <a:latin typeface="+mn-lt"/>
                          <a:ea typeface="SimSun" panose="02010600030101010101" pitchFamily="2" charset="-122"/>
                          <a:cs typeface="Arial" panose="020B0604020202020204" pitchFamily="34" charset="0"/>
                        </a:rPr>
                        <a:t>2</a:t>
                      </a:r>
                    </a:p>
                  </a:txBody>
                  <a:tcPr marL="20770" marR="20770" marT="5281" marB="0"/>
                </a:tc>
                <a:extLst>
                  <a:ext uri="{0D108BD9-81ED-4DB2-BD59-A6C34878D82A}">
                    <a16:rowId xmlns:a16="http://schemas.microsoft.com/office/drawing/2014/main" val="1710200538"/>
                  </a:ext>
                </a:extLst>
              </a:tr>
              <a:tr h="401736">
                <a:tc>
                  <a:txBody>
                    <a:bodyPr/>
                    <a:lstStyle/>
                    <a:p>
                      <a:pPr>
                        <a:lnSpc>
                          <a:spcPct val="107000"/>
                        </a:lnSpc>
                        <a:spcAft>
                          <a:spcPts val="800"/>
                        </a:spcAft>
                      </a:pPr>
                      <a:r>
                        <a:rPr lang="en-US" sz="2400" kern="100" dirty="0" err="1">
                          <a:effectLst/>
                        </a:rPr>
                        <a:t>Isauria</a:t>
                      </a:r>
                      <a:endParaRPr lang="en-US" sz="24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a:effectLst/>
                          <a:latin typeface="+mn-lt"/>
                        </a:rPr>
                        <a:t>13</a:t>
                      </a:r>
                      <a:endParaRPr lang="en-US" sz="2400" kern="100" dirty="0">
                        <a:effectLst/>
                        <a:latin typeface="+mn-lt"/>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a:solidFill>
                            <a:schemeClr val="tx1"/>
                          </a:solidFill>
                          <a:effectLst/>
                          <a:latin typeface="+mn-lt"/>
                          <a:ea typeface="SimSun" panose="02010600030101010101" pitchFamily="2" charset="-122"/>
                          <a:cs typeface="Arial" panose="020B0604020202020204" pitchFamily="34" charset="0"/>
                        </a:rPr>
                        <a:t>5</a:t>
                      </a:r>
                      <a:endParaRPr lang="en-US" sz="2400" kern="100" dirty="0">
                        <a:solidFill>
                          <a:schemeClr val="tx1"/>
                        </a:solidFill>
                        <a:effectLst/>
                        <a:latin typeface="+mn-lt"/>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560168728"/>
                  </a:ext>
                </a:extLst>
              </a:tr>
              <a:tr h="401736">
                <a:tc>
                  <a:txBody>
                    <a:bodyPr/>
                    <a:lstStyle/>
                    <a:p>
                      <a:pPr>
                        <a:lnSpc>
                          <a:spcPct val="107000"/>
                        </a:lnSpc>
                        <a:spcAft>
                          <a:spcPts val="800"/>
                        </a:spcAft>
                      </a:pPr>
                      <a:r>
                        <a:rPr lang="en-US" sz="2400" kern="100" dirty="0">
                          <a:effectLst/>
                          <a:latin typeface="Times New Roman" panose="02020603050405020304" pitchFamily="18" charset="0"/>
                          <a:ea typeface="SimSun" panose="02010600030101010101" pitchFamily="2" charset="-122"/>
                          <a:cs typeface="Arial" panose="020B0604020202020204" pitchFamily="34" charset="0"/>
                        </a:rPr>
                        <a:t>Bithynia</a:t>
                      </a:r>
                    </a:p>
                  </a:txBody>
                  <a:tcPr marL="20770" marR="20770" marT="5281" marB="0"/>
                </a:tc>
                <a:tc>
                  <a:txBody>
                    <a:bodyPr/>
                    <a:lstStyle/>
                    <a:p>
                      <a:pPr algn="ctr">
                        <a:lnSpc>
                          <a:spcPct val="107000"/>
                        </a:lnSpc>
                        <a:spcAft>
                          <a:spcPts val="800"/>
                        </a:spcAft>
                      </a:pPr>
                      <a:r>
                        <a:rPr lang="en-US" sz="2400" kern="100" dirty="0">
                          <a:effectLst/>
                          <a:latin typeface="+mn-lt"/>
                          <a:ea typeface="SimSun" panose="02010600030101010101" pitchFamily="2" charset="-122"/>
                          <a:cs typeface="Arial" panose="020B0604020202020204" pitchFamily="34" charset="0"/>
                        </a:rPr>
                        <a:t>9</a:t>
                      </a:r>
                    </a:p>
                  </a:txBody>
                  <a:tcPr marL="20770" marR="20770" marT="5281" marB="0"/>
                </a:tc>
                <a:tc>
                  <a:txBody>
                    <a:bodyPr/>
                    <a:lstStyle/>
                    <a:p>
                      <a:pPr algn="ctr"/>
                      <a:r>
                        <a:rPr lang="en-US" sz="2400" dirty="0"/>
                        <a:t>2</a:t>
                      </a:r>
                    </a:p>
                  </a:txBody>
                  <a:tcPr marL="20770" marR="20770" marT="5281" marB="0"/>
                </a:tc>
                <a:extLst>
                  <a:ext uri="{0D108BD9-81ED-4DB2-BD59-A6C34878D82A}">
                    <a16:rowId xmlns:a16="http://schemas.microsoft.com/office/drawing/2014/main" val="2222244142"/>
                  </a:ext>
                </a:extLst>
              </a:tr>
              <a:tr h="401736">
                <a:tc>
                  <a:txBody>
                    <a:bodyPr/>
                    <a:lstStyle/>
                    <a:p>
                      <a:pPr>
                        <a:lnSpc>
                          <a:spcPct val="107000"/>
                        </a:lnSpc>
                        <a:spcAft>
                          <a:spcPts val="800"/>
                        </a:spcAft>
                      </a:pPr>
                      <a:r>
                        <a:rPr lang="en-US" sz="2400" kern="100" dirty="0">
                          <a:effectLst/>
                        </a:rPr>
                        <a:t>Cilicia</a:t>
                      </a:r>
                      <a:endParaRPr lang="en-US" sz="24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dirty="0">
                          <a:effectLst/>
                          <a:latin typeface="+mn-lt"/>
                        </a:rPr>
                        <a:t>9</a:t>
                      </a:r>
                      <a:endParaRPr lang="en-US" sz="2400" kern="100" dirty="0">
                        <a:effectLst/>
                        <a:latin typeface="+mn-lt"/>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2400" kern="100" dirty="0">
                          <a:effectLst/>
                          <a:latin typeface="+mn-lt"/>
                          <a:ea typeface="SimSun" panose="02010600030101010101" pitchFamily="2" charset="-122"/>
                          <a:cs typeface="Arial" panose="020B0604020202020204" pitchFamily="34" charset="0"/>
                        </a:rPr>
                        <a:t>1</a:t>
                      </a:r>
                    </a:p>
                  </a:txBody>
                  <a:tcPr marL="20770" marR="20770" marT="5281" marB="0"/>
                </a:tc>
                <a:extLst>
                  <a:ext uri="{0D108BD9-81ED-4DB2-BD59-A6C34878D82A}">
                    <a16:rowId xmlns:a16="http://schemas.microsoft.com/office/drawing/2014/main" val="2694062551"/>
                  </a:ext>
                </a:extLst>
              </a:tr>
              <a:tr h="401736">
                <a:tc>
                  <a:txBody>
                    <a:bodyPr/>
                    <a:lstStyle/>
                    <a:p>
                      <a:r>
                        <a:rPr lang="en-US" sz="2400" dirty="0"/>
                        <a:t>Cappadocia</a:t>
                      </a:r>
                    </a:p>
                  </a:txBody>
                  <a:tcPr marL="20770" marR="20770" marT="5281" marB="0"/>
                </a:tc>
                <a:tc>
                  <a:txBody>
                    <a:bodyPr/>
                    <a:lstStyle/>
                    <a:p>
                      <a:pPr algn="ctr"/>
                      <a:r>
                        <a:rPr lang="en-US" sz="2400" dirty="0"/>
                        <a:t>5</a:t>
                      </a:r>
                    </a:p>
                  </a:txBody>
                  <a:tcPr marL="20770" marR="20770" marT="5281" marB="0"/>
                </a:tc>
                <a:tc>
                  <a:txBody>
                    <a:bodyPr/>
                    <a:lstStyle/>
                    <a:p>
                      <a:pPr algn="ctr">
                        <a:lnSpc>
                          <a:spcPct val="107000"/>
                        </a:lnSpc>
                        <a:spcAft>
                          <a:spcPts val="800"/>
                        </a:spcAft>
                      </a:pPr>
                      <a:r>
                        <a:rPr lang="en-US" sz="2400" kern="100" dirty="0">
                          <a:effectLst/>
                          <a:latin typeface="+mn-lt"/>
                          <a:ea typeface="SimSun" panose="02010600030101010101" pitchFamily="2" charset="-122"/>
                          <a:cs typeface="Arial" panose="020B0604020202020204" pitchFamily="34" charset="0"/>
                        </a:rPr>
                        <a:t>5</a:t>
                      </a:r>
                    </a:p>
                  </a:txBody>
                  <a:tcPr marL="20770" marR="20770" marT="5281" marB="0"/>
                </a:tc>
                <a:extLst>
                  <a:ext uri="{0D108BD9-81ED-4DB2-BD59-A6C34878D82A}">
                    <a16:rowId xmlns:a16="http://schemas.microsoft.com/office/drawing/2014/main" val="1624104707"/>
                  </a:ext>
                </a:extLst>
              </a:tr>
            </a:tbl>
          </a:graphicData>
        </a:graphic>
      </p:graphicFrame>
      <p:sp>
        <p:nvSpPr>
          <p:cNvPr id="6" name="TextBox 5">
            <a:extLst>
              <a:ext uri="{FF2B5EF4-FFF2-40B4-BE49-F238E27FC236}">
                <a16:creationId xmlns:a16="http://schemas.microsoft.com/office/drawing/2014/main" id="{9A75F542-202E-7AF9-254B-0C8DA1BA771F}"/>
              </a:ext>
            </a:extLst>
          </p:cNvPr>
          <p:cNvSpPr txBox="1"/>
          <p:nvPr/>
        </p:nvSpPr>
        <p:spPr>
          <a:xfrm>
            <a:off x="3481387" y="5402777"/>
            <a:ext cx="5295900" cy="461665"/>
          </a:xfrm>
          <a:prstGeom prst="rect">
            <a:avLst/>
          </a:prstGeom>
          <a:solidFill>
            <a:schemeClr val="bg1"/>
          </a:solidFill>
        </p:spPr>
        <p:txBody>
          <a:bodyPr wrap="square" rtlCol="0">
            <a:spAutoFit/>
          </a:bodyPr>
          <a:lstStyle/>
          <a:p>
            <a:pPr algn="ctr"/>
            <a:r>
              <a:rPr lang="en-US" sz="2400" dirty="0">
                <a:solidFill>
                  <a:srgbClr val="FF0000"/>
                </a:solidFill>
              </a:rPr>
              <a:t>Chorepiscopi at Nicaea (325)</a:t>
            </a:r>
          </a:p>
        </p:txBody>
      </p:sp>
    </p:spTree>
    <p:extLst>
      <p:ext uri="{BB962C8B-B14F-4D97-AF65-F5344CB8AC3E}">
        <p14:creationId xmlns:p14="http://schemas.microsoft.com/office/powerpoint/2010/main" val="82952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23148-3039-001F-18E0-6C4507AAE54E}"/>
              </a:ext>
            </a:extLst>
          </p:cNvPr>
          <p:cNvPicPr>
            <a:picLocks noChangeAspect="1"/>
          </p:cNvPicPr>
          <p:nvPr/>
        </p:nvPicPr>
        <p:blipFill>
          <a:blip r:embed="rId2">
            <a:extLst>
              <a:ext uri="{28A0092B-C50C-407E-A947-70E740481C1C}">
                <a14:useLocalDpi xmlns:a14="http://schemas.microsoft.com/office/drawing/2010/main" val="0"/>
              </a:ext>
            </a:extLst>
          </a:blip>
          <a:srcRect l="1581" t="7286" r="1519" b="1306"/>
          <a:stretch/>
        </p:blipFill>
        <p:spPr>
          <a:xfrm>
            <a:off x="713403" y="1"/>
            <a:ext cx="10466786" cy="6705600"/>
          </a:xfrm>
          <a:prstGeom prst="rect">
            <a:avLst/>
          </a:prstGeom>
        </p:spPr>
      </p:pic>
      <p:sp>
        <p:nvSpPr>
          <p:cNvPr id="4" name="TextBox 3">
            <a:extLst>
              <a:ext uri="{FF2B5EF4-FFF2-40B4-BE49-F238E27FC236}">
                <a16:creationId xmlns:a16="http://schemas.microsoft.com/office/drawing/2014/main" id="{284F3B1F-53BB-CD1F-5B5D-C3A531A67484}"/>
              </a:ext>
            </a:extLst>
          </p:cNvPr>
          <p:cNvSpPr txBox="1"/>
          <p:nvPr/>
        </p:nvSpPr>
        <p:spPr>
          <a:xfrm>
            <a:off x="6571711" y="5947566"/>
            <a:ext cx="1258888" cy="307777"/>
          </a:xfrm>
          <a:prstGeom prst="rect">
            <a:avLst/>
          </a:prstGeom>
          <a:solidFill>
            <a:schemeClr val="bg1"/>
          </a:solidFill>
          <a:ln>
            <a:solidFill>
              <a:srgbClr val="00B050"/>
            </a:solidFill>
          </a:ln>
        </p:spPr>
        <p:txBody>
          <a:bodyPr wrap="square" rtlCol="0">
            <a:spAutoFit/>
          </a:bodyPr>
          <a:lstStyle/>
          <a:p>
            <a:pPr algn="ctr"/>
            <a:r>
              <a:rPr lang="en-US" sz="1400" dirty="0">
                <a:solidFill>
                  <a:srgbClr val="FF0000"/>
                </a:solidFill>
              </a:rPr>
              <a:t>2. Alexander</a:t>
            </a:r>
          </a:p>
        </p:txBody>
      </p:sp>
      <p:sp>
        <p:nvSpPr>
          <p:cNvPr id="7" name="TextBox 6">
            <a:extLst>
              <a:ext uri="{FF2B5EF4-FFF2-40B4-BE49-F238E27FC236}">
                <a16:creationId xmlns:a16="http://schemas.microsoft.com/office/drawing/2014/main" id="{55209D70-F3C1-2B51-04C6-00D7FA1AA831}"/>
              </a:ext>
            </a:extLst>
          </p:cNvPr>
          <p:cNvSpPr txBox="1"/>
          <p:nvPr/>
        </p:nvSpPr>
        <p:spPr>
          <a:xfrm>
            <a:off x="1011811" y="5007533"/>
            <a:ext cx="1321277" cy="307777"/>
          </a:xfrm>
          <a:prstGeom prst="rect">
            <a:avLst/>
          </a:prstGeom>
          <a:solidFill>
            <a:schemeClr val="bg1"/>
          </a:solidFill>
          <a:ln>
            <a:solidFill>
              <a:srgbClr val="00B050"/>
            </a:solidFill>
          </a:ln>
        </p:spPr>
        <p:txBody>
          <a:bodyPr wrap="square" rtlCol="0">
            <a:spAutoFit/>
          </a:bodyPr>
          <a:lstStyle/>
          <a:p>
            <a:pPr algn="ctr"/>
            <a:r>
              <a:rPr lang="en-US" sz="1400" dirty="0">
                <a:solidFill>
                  <a:srgbClr val="FF0000"/>
                </a:solidFill>
              </a:rPr>
              <a:t>11. Carthage</a:t>
            </a:r>
          </a:p>
        </p:txBody>
      </p:sp>
      <p:sp>
        <p:nvSpPr>
          <p:cNvPr id="8" name="TextBox 7">
            <a:extLst>
              <a:ext uri="{FF2B5EF4-FFF2-40B4-BE49-F238E27FC236}">
                <a16:creationId xmlns:a16="http://schemas.microsoft.com/office/drawing/2014/main" id="{5B841BDD-2C41-90F8-9C10-F9F79AACCE6B}"/>
              </a:ext>
            </a:extLst>
          </p:cNvPr>
          <p:cNvSpPr txBox="1"/>
          <p:nvPr/>
        </p:nvSpPr>
        <p:spPr>
          <a:xfrm>
            <a:off x="409925" y="425657"/>
            <a:ext cx="1047497" cy="307777"/>
          </a:xfrm>
          <a:prstGeom prst="rect">
            <a:avLst/>
          </a:prstGeom>
          <a:solidFill>
            <a:schemeClr val="bg1"/>
          </a:solidFill>
          <a:ln>
            <a:solidFill>
              <a:srgbClr val="C00000"/>
            </a:solidFill>
          </a:ln>
        </p:spPr>
        <p:txBody>
          <a:bodyPr wrap="square" rtlCol="0">
            <a:spAutoFit/>
          </a:bodyPr>
          <a:lstStyle/>
          <a:p>
            <a:pPr algn="ctr"/>
            <a:r>
              <a:rPr lang="en-US" sz="1400" dirty="0">
                <a:solidFill>
                  <a:srgbClr val="C00000"/>
                </a:solidFill>
              </a:rPr>
              <a:t>1. Rome</a:t>
            </a:r>
          </a:p>
        </p:txBody>
      </p:sp>
      <p:sp>
        <p:nvSpPr>
          <p:cNvPr id="9" name="TextBox 8">
            <a:extLst>
              <a:ext uri="{FF2B5EF4-FFF2-40B4-BE49-F238E27FC236}">
                <a16:creationId xmlns:a16="http://schemas.microsoft.com/office/drawing/2014/main" id="{B3F76D16-AE50-9A37-472C-F7A957DF1CA5}"/>
              </a:ext>
            </a:extLst>
          </p:cNvPr>
          <p:cNvSpPr txBox="1"/>
          <p:nvPr/>
        </p:nvSpPr>
        <p:spPr>
          <a:xfrm>
            <a:off x="3800475" y="1165851"/>
            <a:ext cx="1408620" cy="307777"/>
          </a:xfrm>
          <a:prstGeom prst="rect">
            <a:avLst/>
          </a:prstGeom>
          <a:solidFill>
            <a:schemeClr val="bg1"/>
          </a:solidFill>
          <a:ln>
            <a:solidFill>
              <a:srgbClr val="C00000"/>
            </a:solidFill>
          </a:ln>
        </p:spPr>
        <p:txBody>
          <a:bodyPr wrap="square" rtlCol="0">
            <a:spAutoFit/>
          </a:bodyPr>
          <a:lstStyle/>
          <a:p>
            <a:pPr algn="ctr"/>
            <a:r>
              <a:rPr lang="en-US" sz="1400" dirty="0">
                <a:solidFill>
                  <a:srgbClr val="C00000"/>
                </a:solidFill>
              </a:rPr>
              <a:t>8. Thessalonica</a:t>
            </a:r>
          </a:p>
        </p:txBody>
      </p:sp>
      <p:sp>
        <p:nvSpPr>
          <p:cNvPr id="10" name="TextBox 9">
            <a:extLst>
              <a:ext uri="{FF2B5EF4-FFF2-40B4-BE49-F238E27FC236}">
                <a16:creationId xmlns:a16="http://schemas.microsoft.com/office/drawing/2014/main" id="{6EB84402-5EE5-BB1A-04B1-87957E2C2048}"/>
              </a:ext>
            </a:extLst>
          </p:cNvPr>
          <p:cNvSpPr txBox="1"/>
          <p:nvPr/>
        </p:nvSpPr>
        <p:spPr>
          <a:xfrm>
            <a:off x="5936533" y="2736695"/>
            <a:ext cx="1254842" cy="307777"/>
          </a:xfrm>
          <a:prstGeom prst="rect">
            <a:avLst/>
          </a:prstGeom>
          <a:solidFill>
            <a:schemeClr val="bg1"/>
          </a:solidFill>
          <a:ln>
            <a:solidFill>
              <a:srgbClr val="C00000"/>
            </a:solidFill>
          </a:ln>
        </p:spPr>
        <p:txBody>
          <a:bodyPr wrap="square" rtlCol="0">
            <a:spAutoFit/>
          </a:bodyPr>
          <a:lstStyle/>
          <a:p>
            <a:pPr algn="ctr"/>
            <a:r>
              <a:rPr lang="en-US" sz="1400" dirty="0">
                <a:solidFill>
                  <a:srgbClr val="C00000"/>
                </a:solidFill>
              </a:rPr>
              <a:t>9. Laodicea</a:t>
            </a:r>
          </a:p>
        </p:txBody>
      </p:sp>
      <p:sp>
        <p:nvSpPr>
          <p:cNvPr id="11" name="TextBox 10">
            <a:extLst>
              <a:ext uri="{FF2B5EF4-FFF2-40B4-BE49-F238E27FC236}">
                <a16:creationId xmlns:a16="http://schemas.microsoft.com/office/drawing/2014/main" id="{88BD468F-6390-11FB-A9DD-9FC51F8D9969}"/>
              </a:ext>
            </a:extLst>
          </p:cNvPr>
          <p:cNvSpPr txBox="1"/>
          <p:nvPr/>
        </p:nvSpPr>
        <p:spPr>
          <a:xfrm>
            <a:off x="8806592" y="5053700"/>
            <a:ext cx="1328007" cy="523220"/>
          </a:xfrm>
          <a:prstGeom prst="rect">
            <a:avLst/>
          </a:prstGeom>
          <a:solidFill>
            <a:schemeClr val="bg1"/>
          </a:solidFill>
          <a:ln>
            <a:solidFill>
              <a:srgbClr val="7030A0"/>
            </a:solidFill>
          </a:ln>
        </p:spPr>
        <p:txBody>
          <a:bodyPr wrap="square" rtlCol="0">
            <a:spAutoFit/>
          </a:bodyPr>
          <a:lstStyle/>
          <a:p>
            <a:pPr algn="ctr"/>
            <a:r>
              <a:rPr lang="en-US" sz="1400" dirty="0">
                <a:solidFill>
                  <a:srgbClr val="FF0000"/>
                </a:solidFill>
              </a:rPr>
              <a:t>3. Jerusalem/</a:t>
            </a:r>
          </a:p>
          <a:p>
            <a:pPr algn="ctr"/>
            <a:r>
              <a:rPr lang="en-US" sz="1400" dirty="0">
                <a:solidFill>
                  <a:srgbClr val="FF0000"/>
                </a:solidFill>
              </a:rPr>
              <a:t>Caesarea</a:t>
            </a:r>
          </a:p>
        </p:txBody>
      </p:sp>
      <p:sp>
        <p:nvSpPr>
          <p:cNvPr id="12" name="TextBox 11">
            <a:extLst>
              <a:ext uri="{FF2B5EF4-FFF2-40B4-BE49-F238E27FC236}">
                <a16:creationId xmlns:a16="http://schemas.microsoft.com/office/drawing/2014/main" id="{57579B0A-0BE1-7CE7-C513-710707B9155B}"/>
              </a:ext>
            </a:extLst>
          </p:cNvPr>
          <p:cNvSpPr txBox="1"/>
          <p:nvPr/>
        </p:nvSpPr>
        <p:spPr>
          <a:xfrm>
            <a:off x="10819797" y="4658217"/>
            <a:ext cx="1213930" cy="523220"/>
          </a:xfrm>
          <a:prstGeom prst="rect">
            <a:avLst/>
          </a:prstGeom>
          <a:solidFill>
            <a:schemeClr val="bg1"/>
          </a:solidFill>
          <a:ln>
            <a:solidFill>
              <a:srgbClr val="7030A0"/>
            </a:solidFill>
          </a:ln>
        </p:spPr>
        <p:txBody>
          <a:bodyPr wrap="square" rtlCol="0">
            <a:spAutoFit/>
          </a:bodyPr>
          <a:lstStyle/>
          <a:p>
            <a:pPr algn="ctr"/>
            <a:r>
              <a:rPr lang="en-US" sz="1400" dirty="0">
                <a:solidFill>
                  <a:srgbClr val="FF0000"/>
                </a:solidFill>
              </a:rPr>
              <a:t>5. John the Persian</a:t>
            </a:r>
          </a:p>
        </p:txBody>
      </p:sp>
      <p:sp>
        <p:nvSpPr>
          <p:cNvPr id="13" name="TextBox 12">
            <a:extLst>
              <a:ext uri="{FF2B5EF4-FFF2-40B4-BE49-F238E27FC236}">
                <a16:creationId xmlns:a16="http://schemas.microsoft.com/office/drawing/2014/main" id="{8C97EF93-5B12-259A-B443-EC2472EE53D6}"/>
              </a:ext>
            </a:extLst>
          </p:cNvPr>
          <p:cNvSpPr txBox="1"/>
          <p:nvPr/>
        </p:nvSpPr>
        <p:spPr>
          <a:xfrm>
            <a:off x="9255062" y="3428999"/>
            <a:ext cx="1285875" cy="307777"/>
          </a:xfrm>
          <a:prstGeom prst="rect">
            <a:avLst/>
          </a:prstGeom>
          <a:solidFill>
            <a:schemeClr val="bg1"/>
          </a:solidFill>
          <a:ln>
            <a:solidFill>
              <a:srgbClr val="7030A0"/>
            </a:solidFill>
          </a:ln>
        </p:spPr>
        <p:txBody>
          <a:bodyPr wrap="square" rtlCol="0">
            <a:spAutoFit/>
          </a:bodyPr>
          <a:lstStyle/>
          <a:p>
            <a:pPr algn="ctr"/>
            <a:r>
              <a:rPr lang="en-US" sz="1400" dirty="0">
                <a:solidFill>
                  <a:srgbClr val="FF0000"/>
                </a:solidFill>
              </a:rPr>
              <a:t>4. Antioch</a:t>
            </a:r>
          </a:p>
        </p:txBody>
      </p:sp>
      <p:sp>
        <p:nvSpPr>
          <p:cNvPr id="14" name="TextBox 13">
            <a:extLst>
              <a:ext uri="{FF2B5EF4-FFF2-40B4-BE49-F238E27FC236}">
                <a16:creationId xmlns:a16="http://schemas.microsoft.com/office/drawing/2014/main" id="{F5BBBD9C-1DA7-D01C-F85E-FBDFDF358BE2}"/>
              </a:ext>
            </a:extLst>
          </p:cNvPr>
          <p:cNvSpPr txBox="1"/>
          <p:nvPr/>
        </p:nvSpPr>
        <p:spPr>
          <a:xfrm>
            <a:off x="4659764" y="1538058"/>
            <a:ext cx="1760208" cy="307777"/>
          </a:xfrm>
          <a:prstGeom prst="rect">
            <a:avLst/>
          </a:prstGeom>
          <a:solidFill>
            <a:schemeClr val="bg1"/>
          </a:solidFill>
          <a:ln>
            <a:solidFill>
              <a:srgbClr val="0070C0"/>
            </a:solidFill>
          </a:ln>
        </p:spPr>
        <p:txBody>
          <a:bodyPr wrap="square" rtlCol="0">
            <a:spAutoFit/>
          </a:bodyPr>
          <a:lstStyle/>
          <a:p>
            <a:pPr algn="ctr"/>
            <a:r>
              <a:rPr lang="en-US" sz="1400" dirty="0">
                <a:solidFill>
                  <a:srgbClr val="FF0000"/>
                </a:solidFill>
              </a:rPr>
              <a:t>13. Constantinople</a:t>
            </a:r>
          </a:p>
        </p:txBody>
      </p:sp>
      <p:sp>
        <p:nvSpPr>
          <p:cNvPr id="15" name="TextBox 14">
            <a:extLst>
              <a:ext uri="{FF2B5EF4-FFF2-40B4-BE49-F238E27FC236}">
                <a16:creationId xmlns:a16="http://schemas.microsoft.com/office/drawing/2014/main" id="{E461E00C-A666-022D-9DBE-B78D36D76485}"/>
              </a:ext>
            </a:extLst>
          </p:cNvPr>
          <p:cNvSpPr txBox="1"/>
          <p:nvPr/>
        </p:nvSpPr>
        <p:spPr>
          <a:xfrm>
            <a:off x="7930939" y="2070963"/>
            <a:ext cx="1254843" cy="523220"/>
          </a:xfrm>
          <a:prstGeom prst="rect">
            <a:avLst/>
          </a:prstGeom>
          <a:solidFill>
            <a:schemeClr val="bg1"/>
          </a:solidFill>
          <a:ln>
            <a:solidFill>
              <a:srgbClr val="0070C0"/>
            </a:solidFill>
          </a:ln>
        </p:spPr>
        <p:txBody>
          <a:bodyPr wrap="square" rtlCol="0">
            <a:spAutoFit/>
          </a:bodyPr>
          <a:lstStyle/>
          <a:p>
            <a:pPr algn="ctr"/>
            <a:r>
              <a:rPr lang="en-US" sz="1400" dirty="0">
                <a:solidFill>
                  <a:srgbClr val="FF0000"/>
                </a:solidFill>
              </a:rPr>
              <a:t>6. Caesarea (Capp.)</a:t>
            </a:r>
          </a:p>
        </p:txBody>
      </p:sp>
      <p:sp>
        <p:nvSpPr>
          <p:cNvPr id="17" name="TextBox 16">
            <a:extLst>
              <a:ext uri="{FF2B5EF4-FFF2-40B4-BE49-F238E27FC236}">
                <a16:creationId xmlns:a16="http://schemas.microsoft.com/office/drawing/2014/main" id="{E7D06AA1-0988-0AE8-B93C-B18CAC96B42D}"/>
              </a:ext>
            </a:extLst>
          </p:cNvPr>
          <p:cNvSpPr txBox="1"/>
          <p:nvPr/>
        </p:nvSpPr>
        <p:spPr>
          <a:xfrm>
            <a:off x="5695593" y="1917075"/>
            <a:ext cx="1039244" cy="307777"/>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7. Cyzicus</a:t>
            </a:r>
          </a:p>
        </p:txBody>
      </p:sp>
      <p:sp>
        <p:nvSpPr>
          <p:cNvPr id="19" name="TextBox 18">
            <a:extLst>
              <a:ext uri="{FF2B5EF4-FFF2-40B4-BE49-F238E27FC236}">
                <a16:creationId xmlns:a16="http://schemas.microsoft.com/office/drawing/2014/main" id="{D2360294-9E0C-3EF0-4792-E636090B8CA2}"/>
              </a:ext>
            </a:extLst>
          </p:cNvPr>
          <p:cNvSpPr txBox="1"/>
          <p:nvPr/>
        </p:nvSpPr>
        <p:spPr>
          <a:xfrm>
            <a:off x="5374412" y="49342"/>
            <a:ext cx="1200736" cy="307777"/>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10. </a:t>
            </a:r>
            <a:r>
              <a:rPr lang="en-US" sz="1400" dirty="0" err="1">
                <a:solidFill>
                  <a:srgbClr val="FF0000"/>
                </a:solidFill>
              </a:rPr>
              <a:t>Sardica</a:t>
            </a:r>
            <a:endParaRPr lang="en-US" sz="1400" dirty="0">
              <a:solidFill>
                <a:srgbClr val="FF0000"/>
              </a:solidFill>
            </a:endParaRPr>
          </a:p>
        </p:txBody>
      </p:sp>
      <p:sp>
        <p:nvSpPr>
          <p:cNvPr id="20" name="TextBox 19">
            <a:extLst>
              <a:ext uri="{FF2B5EF4-FFF2-40B4-BE49-F238E27FC236}">
                <a16:creationId xmlns:a16="http://schemas.microsoft.com/office/drawing/2014/main" id="{D6AABD74-894B-4B4E-56E2-CA2FE87E8D1C}"/>
              </a:ext>
            </a:extLst>
          </p:cNvPr>
          <p:cNvSpPr txBox="1"/>
          <p:nvPr/>
        </p:nvSpPr>
        <p:spPr>
          <a:xfrm>
            <a:off x="5539868" y="993404"/>
            <a:ext cx="1594964" cy="307777"/>
          </a:xfrm>
          <a:prstGeom prst="rect">
            <a:avLst/>
          </a:prstGeom>
          <a:solidFill>
            <a:schemeClr val="bg1"/>
          </a:solidFill>
          <a:ln>
            <a:solidFill>
              <a:schemeClr val="accent1"/>
            </a:solidFill>
          </a:ln>
        </p:spPr>
        <p:txBody>
          <a:bodyPr wrap="square" rtlCol="0">
            <a:spAutoFit/>
          </a:bodyPr>
          <a:lstStyle/>
          <a:p>
            <a:pPr algn="ctr"/>
            <a:r>
              <a:rPr lang="en-US" sz="1400" dirty="0">
                <a:solidFill>
                  <a:srgbClr val="FF0000"/>
                </a:solidFill>
              </a:rPr>
              <a:t>12. </a:t>
            </a:r>
            <a:r>
              <a:rPr lang="en-US" sz="1400" dirty="0" err="1">
                <a:solidFill>
                  <a:srgbClr val="FF0000"/>
                </a:solidFill>
              </a:rPr>
              <a:t>Marcionopolis</a:t>
            </a:r>
            <a:endParaRPr lang="en-US" sz="1400" dirty="0">
              <a:solidFill>
                <a:srgbClr val="FF0000"/>
              </a:solidFill>
            </a:endParaRPr>
          </a:p>
        </p:txBody>
      </p:sp>
      <p:sp>
        <p:nvSpPr>
          <p:cNvPr id="2" name="TextBox 1">
            <a:extLst>
              <a:ext uri="{FF2B5EF4-FFF2-40B4-BE49-F238E27FC236}">
                <a16:creationId xmlns:a16="http://schemas.microsoft.com/office/drawing/2014/main" id="{D626BB19-86BF-EEEC-0701-1202EA8C9E8A}"/>
              </a:ext>
            </a:extLst>
          </p:cNvPr>
          <p:cNvSpPr txBox="1"/>
          <p:nvPr/>
        </p:nvSpPr>
        <p:spPr>
          <a:xfrm>
            <a:off x="163648" y="2075528"/>
            <a:ext cx="3586804" cy="2554545"/>
          </a:xfrm>
          <a:prstGeom prst="rect">
            <a:avLst/>
          </a:prstGeom>
          <a:solidFill>
            <a:schemeClr val="bg1"/>
          </a:solidFill>
        </p:spPr>
        <p:txBody>
          <a:bodyPr wrap="square" rtlCol="0">
            <a:spAutoFit/>
          </a:bodyPr>
          <a:lstStyle/>
          <a:p>
            <a:r>
              <a:rPr lang="en-US" sz="2000" dirty="0"/>
              <a:t>13 bishops:  “</a:t>
            </a:r>
            <a:r>
              <a:rPr lang="en-US" sz="2000" b="0" i="0" dirty="0">
                <a:solidFill>
                  <a:srgbClr val="333333"/>
                </a:solidFill>
                <a:effectLst/>
              </a:rPr>
              <a:t>All these holy apostolic men delivered the decisions of the holy great ecumenical synod of Nicaea to all the holy churches of God under heaven and brought them to all parts of the world….</a:t>
            </a:r>
            <a:r>
              <a:rPr lang="en-US" sz="2000" dirty="0"/>
              <a:t>            (Gelasius, </a:t>
            </a:r>
            <a:r>
              <a:rPr lang="en-US" sz="2000" i="1" dirty="0"/>
              <a:t>Fr.</a:t>
            </a:r>
            <a:r>
              <a:rPr lang="en-US" sz="2000" dirty="0"/>
              <a:t> 14)</a:t>
            </a:r>
          </a:p>
        </p:txBody>
      </p:sp>
    </p:spTree>
    <p:extLst>
      <p:ext uri="{BB962C8B-B14F-4D97-AF65-F5344CB8AC3E}">
        <p14:creationId xmlns:p14="http://schemas.microsoft.com/office/powerpoint/2010/main" val="29702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84F34BC-B571-E34A-2495-88FAD6325B54}"/>
              </a:ext>
            </a:extLst>
          </p:cNvPr>
          <p:cNvSpPr txBox="1">
            <a:spLocks/>
          </p:cNvSpPr>
          <p:nvPr/>
        </p:nvSpPr>
        <p:spPr>
          <a:xfrm>
            <a:off x="773565" y="628820"/>
            <a:ext cx="9644743" cy="581667"/>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https://www.fourthcentury.com/council-of-nicaea-ad-325/</a:t>
            </a:r>
          </a:p>
        </p:txBody>
      </p:sp>
    </p:spTree>
    <p:extLst>
      <p:ext uri="{BB962C8B-B14F-4D97-AF65-F5344CB8AC3E}">
        <p14:creationId xmlns:p14="http://schemas.microsoft.com/office/powerpoint/2010/main" val="80936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5A0B2D-04AD-FD3E-3AC9-1C3CCF932428}"/>
              </a:ext>
            </a:extLst>
          </p:cNvPr>
          <p:cNvPicPr>
            <a:picLocks noChangeAspect="1"/>
          </p:cNvPicPr>
          <p:nvPr/>
        </p:nvPicPr>
        <p:blipFill rotWithShape="1">
          <a:blip r:embed="rId2"/>
          <a:srcRect l="4594" t="51550" r="4694"/>
          <a:stretch/>
        </p:blipFill>
        <p:spPr>
          <a:xfrm>
            <a:off x="6378455" y="535591"/>
            <a:ext cx="5576924" cy="5288088"/>
          </a:xfrm>
          <a:prstGeom prst="rect">
            <a:avLst/>
          </a:prstGeom>
        </p:spPr>
      </p:pic>
      <p:pic>
        <p:nvPicPr>
          <p:cNvPr id="5" name="Picture 4">
            <a:extLst>
              <a:ext uri="{FF2B5EF4-FFF2-40B4-BE49-F238E27FC236}">
                <a16:creationId xmlns:a16="http://schemas.microsoft.com/office/drawing/2014/main" id="{50D6CEE1-0B1E-7E2D-8D26-537D54F83832}"/>
              </a:ext>
            </a:extLst>
          </p:cNvPr>
          <p:cNvPicPr>
            <a:picLocks noChangeAspect="1"/>
          </p:cNvPicPr>
          <p:nvPr/>
        </p:nvPicPr>
        <p:blipFill rotWithShape="1">
          <a:blip r:embed="rId2"/>
          <a:srcRect l="4362" t="1563" r="5347" b="48353"/>
          <a:stretch/>
        </p:blipFill>
        <p:spPr>
          <a:xfrm>
            <a:off x="236621" y="535591"/>
            <a:ext cx="5149517" cy="5070730"/>
          </a:xfrm>
          <a:prstGeom prst="rect">
            <a:avLst/>
          </a:prstGeom>
        </p:spPr>
      </p:pic>
      <p:sp>
        <p:nvSpPr>
          <p:cNvPr id="7" name="TextBox 6">
            <a:extLst>
              <a:ext uri="{FF2B5EF4-FFF2-40B4-BE49-F238E27FC236}">
                <a16:creationId xmlns:a16="http://schemas.microsoft.com/office/drawing/2014/main" id="{01BB748A-8C01-3E1F-4736-F259D4DBB12F}"/>
              </a:ext>
            </a:extLst>
          </p:cNvPr>
          <p:cNvSpPr txBox="1"/>
          <p:nvPr/>
        </p:nvSpPr>
        <p:spPr>
          <a:xfrm>
            <a:off x="5386138" y="6122354"/>
            <a:ext cx="6395071" cy="400110"/>
          </a:xfrm>
          <a:prstGeom prst="rect">
            <a:avLst/>
          </a:prstGeom>
          <a:solidFill>
            <a:schemeClr val="bg1"/>
          </a:solidFill>
        </p:spPr>
        <p:txBody>
          <a:bodyPr wrap="square">
            <a:spAutoFit/>
          </a:bodyPr>
          <a:lstStyle/>
          <a:p>
            <a:pPr algn="ctr"/>
            <a:r>
              <a:rPr lang="en-US" sz="2000" dirty="0">
                <a:solidFill>
                  <a:srgbClr val="FF0000"/>
                </a:solidFill>
                <a:effectLst>
                  <a:outerShdw blurRad="50800" dist="38100" algn="l" rotWithShape="0">
                    <a:prstClr val="black">
                      <a:alpha val="40000"/>
                    </a:prstClr>
                  </a:outerShdw>
                </a:effectLst>
              </a:rPr>
              <a:t>https://www.fourthcentury.com/councils-and-creeds/</a:t>
            </a:r>
          </a:p>
        </p:txBody>
      </p:sp>
    </p:spTree>
    <p:extLst>
      <p:ext uri="{BB962C8B-B14F-4D97-AF65-F5344CB8AC3E}">
        <p14:creationId xmlns:p14="http://schemas.microsoft.com/office/powerpoint/2010/main" val="307909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15595D-C095-7A67-E1B6-62AB493D8A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37" t="-872" b="21808"/>
          <a:stretch/>
        </p:blipFill>
        <p:spPr bwMode="auto">
          <a:xfrm>
            <a:off x="-1038188" y="-371475"/>
            <a:ext cx="13235514" cy="761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7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9895A-C577-4403-DB59-13977A0EBCAB}"/>
              </a:ext>
            </a:extLst>
          </p:cNvPr>
          <p:cNvSpPr txBox="1"/>
          <p:nvPr/>
        </p:nvSpPr>
        <p:spPr>
          <a:xfrm>
            <a:off x="6431700" y="3661750"/>
            <a:ext cx="4945625" cy="2554545"/>
          </a:xfrm>
          <a:prstGeom prst="rect">
            <a:avLst/>
          </a:prstGeom>
          <a:solidFill>
            <a:schemeClr val="bg1"/>
          </a:solidFill>
        </p:spPr>
        <p:txBody>
          <a:bodyPr wrap="square" rtlCol="0">
            <a:spAutoFit/>
          </a:bodyPr>
          <a:lstStyle/>
          <a:p>
            <a:r>
              <a:rPr lang="en-US" sz="2000" dirty="0">
                <a:effectLst/>
                <a:latin typeface="Aptos" panose="020B0004020202020204" pitchFamily="34" charset="0"/>
                <a:ea typeface="SimSun" panose="02010600030101010101" pitchFamily="2" charset="-122"/>
                <a:cs typeface="Aptos" panose="020B0004020202020204" pitchFamily="34" charset="0"/>
              </a:rPr>
              <a:t>“As I imagine it will be appreciated by lovers of learning, I shall here add on the names of those who were present [at the council], as far as I have been able to ascertain them, with the province and city over which they presided,  …”</a:t>
            </a:r>
            <a:endParaRPr lang="en-US" sz="2000" dirty="0"/>
          </a:p>
          <a:p>
            <a:endParaRPr lang="en-US" sz="2000" dirty="0"/>
          </a:p>
          <a:p>
            <a:r>
              <a:rPr lang="en-US" sz="2000" dirty="0"/>
              <a:t>Socrates, </a:t>
            </a:r>
            <a:r>
              <a:rPr lang="en-US" sz="2000" i="1" dirty="0"/>
              <a:t>Church History</a:t>
            </a:r>
            <a:r>
              <a:rPr lang="en-US" sz="2000" dirty="0"/>
              <a:t> (1.13.11)</a:t>
            </a:r>
          </a:p>
        </p:txBody>
      </p:sp>
      <p:pic>
        <p:nvPicPr>
          <p:cNvPr id="4" name="Picture 3">
            <a:extLst>
              <a:ext uri="{FF2B5EF4-FFF2-40B4-BE49-F238E27FC236}">
                <a16:creationId xmlns:a16="http://schemas.microsoft.com/office/drawing/2014/main" id="{E59A3AE2-447B-9BE0-B2EC-734D98A74453}"/>
              </a:ext>
            </a:extLst>
          </p:cNvPr>
          <p:cNvPicPr>
            <a:picLocks noChangeAspect="1"/>
          </p:cNvPicPr>
          <p:nvPr/>
        </p:nvPicPr>
        <p:blipFill>
          <a:blip r:embed="rId2"/>
          <a:stretch>
            <a:fillRect/>
          </a:stretch>
        </p:blipFill>
        <p:spPr>
          <a:xfrm>
            <a:off x="1055915" y="377245"/>
            <a:ext cx="4341996" cy="6187343"/>
          </a:xfrm>
          <a:prstGeom prst="rect">
            <a:avLst/>
          </a:prstGeom>
        </p:spPr>
      </p:pic>
      <p:sp>
        <p:nvSpPr>
          <p:cNvPr id="3" name="TextBox 2">
            <a:extLst>
              <a:ext uri="{FF2B5EF4-FFF2-40B4-BE49-F238E27FC236}">
                <a16:creationId xmlns:a16="http://schemas.microsoft.com/office/drawing/2014/main" id="{196C1EA2-9499-31B6-0C6E-1EEB06319C45}"/>
              </a:ext>
            </a:extLst>
          </p:cNvPr>
          <p:cNvSpPr txBox="1"/>
          <p:nvPr/>
        </p:nvSpPr>
        <p:spPr>
          <a:xfrm>
            <a:off x="5834740" y="641705"/>
            <a:ext cx="6139543" cy="2246769"/>
          </a:xfrm>
          <a:prstGeom prst="rect">
            <a:avLst/>
          </a:prstGeom>
          <a:solidFill>
            <a:schemeClr val="bg1"/>
          </a:solidFill>
        </p:spPr>
        <p:txBody>
          <a:bodyPr wrap="square">
            <a:spAutoFit/>
          </a:bodyPr>
          <a:lstStyle/>
          <a:p>
            <a:r>
              <a:rPr lang="en-US" sz="2000" kern="100" dirty="0">
                <a:effectLst/>
                <a:ea typeface="SimSun" panose="02010600030101010101" pitchFamily="2" charset="-122"/>
                <a:cs typeface="Arial" panose="020B0604020202020204" pitchFamily="34" charset="0"/>
              </a:rPr>
              <a:t>“If we read the Acts [</a:t>
            </a:r>
            <a:r>
              <a:rPr lang="en-US" sz="2000" i="1" kern="100" dirty="0">
                <a:effectLst/>
                <a:ea typeface="SimSun" panose="02010600030101010101" pitchFamily="2" charset="-122"/>
                <a:cs typeface="Arial" panose="020B0604020202020204" pitchFamily="34" charset="0"/>
              </a:rPr>
              <a:t>acta</a:t>
            </a:r>
            <a:r>
              <a:rPr lang="en-US" sz="2000" kern="100" dirty="0">
                <a:effectLst/>
                <a:ea typeface="SimSun" panose="02010600030101010101" pitchFamily="2" charset="-122"/>
                <a:cs typeface="Arial" panose="020B0604020202020204" pitchFamily="34" charset="0"/>
              </a:rPr>
              <a:t>] and the names of the bishops of the Council of Nicaea, we find that those </a:t>
            </a:r>
          </a:p>
          <a:p>
            <a:r>
              <a:rPr lang="en-US" sz="2000" kern="100" dirty="0">
                <a:effectLst/>
                <a:ea typeface="SimSun" panose="02010600030101010101" pitchFamily="2" charset="-122"/>
                <a:cs typeface="Arial" panose="020B0604020202020204" pitchFamily="34" charset="0"/>
              </a:rPr>
              <a:t>to whom we referred to above were welcomed back and did subscribe to the </a:t>
            </a:r>
            <a:r>
              <a:rPr lang="en-US" sz="2000" i="1" kern="100" dirty="0">
                <a:effectLst/>
                <a:ea typeface="SimSun" panose="02010600030101010101" pitchFamily="2" charset="-122"/>
                <a:cs typeface="Arial" panose="020B0604020202020204" pitchFamily="34" charset="0"/>
              </a:rPr>
              <a:t>homoousion</a:t>
            </a:r>
            <a:r>
              <a:rPr lang="en-US" sz="2000" kern="100" dirty="0">
                <a:effectLst/>
                <a:ea typeface="SimSun" panose="02010600030101010101" pitchFamily="2" charset="-122"/>
                <a:cs typeface="Arial" panose="020B0604020202020204" pitchFamily="34" charset="0"/>
              </a:rPr>
              <a:t> along with </a:t>
            </a:r>
          </a:p>
          <a:p>
            <a:r>
              <a:rPr lang="en-US" sz="2000" kern="100" dirty="0">
                <a:effectLst/>
                <a:ea typeface="SimSun" panose="02010600030101010101" pitchFamily="2" charset="-122"/>
                <a:cs typeface="Arial" panose="020B0604020202020204" pitchFamily="34" charset="0"/>
              </a:rPr>
              <a:t>the rest.”</a:t>
            </a:r>
          </a:p>
          <a:p>
            <a:endParaRPr lang="en-US" sz="2000" kern="100" dirty="0">
              <a:ea typeface="SimSun" panose="02010600030101010101" pitchFamily="2" charset="-122"/>
              <a:cs typeface="Arial" panose="020B0604020202020204" pitchFamily="34" charset="0"/>
            </a:endParaRPr>
          </a:p>
          <a:p>
            <a:r>
              <a:rPr lang="en-US" sz="2000" kern="100" dirty="0">
                <a:effectLst/>
                <a:ea typeface="SimSun" panose="02010600030101010101" pitchFamily="2" charset="-122"/>
                <a:cs typeface="Arial" panose="020B0604020202020204" pitchFamily="34" charset="0"/>
              </a:rPr>
              <a:t>Jerome, </a:t>
            </a:r>
            <a:r>
              <a:rPr lang="en-US" sz="2000" i="1" kern="100" dirty="0">
                <a:effectLst/>
                <a:ea typeface="SimSun" panose="02010600030101010101" pitchFamily="2" charset="-122"/>
                <a:cs typeface="Arial" panose="020B0604020202020204" pitchFamily="34" charset="0"/>
              </a:rPr>
              <a:t>Dialogue against the Luciferians </a:t>
            </a:r>
            <a:r>
              <a:rPr lang="en-US" sz="2000" kern="100" dirty="0">
                <a:effectLst/>
                <a:ea typeface="SimSun" panose="02010600030101010101" pitchFamily="2" charset="-122"/>
                <a:cs typeface="Arial" panose="020B0604020202020204" pitchFamily="34" charset="0"/>
              </a:rPr>
              <a:t>(c. 380)    </a:t>
            </a:r>
          </a:p>
        </p:txBody>
      </p:sp>
    </p:spTree>
    <p:extLst>
      <p:ext uri="{BB962C8B-B14F-4D97-AF65-F5344CB8AC3E}">
        <p14:creationId xmlns:p14="http://schemas.microsoft.com/office/powerpoint/2010/main" val="5928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80FA03-3B0C-8177-8EA5-3BDF3EA56CF9}"/>
              </a:ext>
            </a:extLst>
          </p:cNvPr>
          <p:cNvGraphicFramePr>
            <a:graphicFrameLocks noGrp="1"/>
          </p:cNvGraphicFramePr>
          <p:nvPr>
            <p:extLst>
              <p:ext uri="{D42A27DB-BD31-4B8C-83A1-F6EECF244321}">
                <p14:modId xmlns:p14="http://schemas.microsoft.com/office/powerpoint/2010/main" val="1671870148"/>
              </p:ext>
            </p:extLst>
          </p:nvPr>
        </p:nvGraphicFramePr>
        <p:xfrm>
          <a:off x="2962922" y="17589"/>
          <a:ext cx="2523958" cy="6631389"/>
        </p:xfrm>
        <a:graphic>
          <a:graphicData uri="http://schemas.openxmlformats.org/drawingml/2006/table">
            <a:tbl>
              <a:tblPr firstRow="1" firstCol="1" bandRow="1">
                <a:tableStyleId>{3C2FFA5D-87B4-456A-9821-1D502468CF0F}</a:tableStyleId>
              </a:tblPr>
              <a:tblGrid>
                <a:gridCol w="1792438">
                  <a:extLst>
                    <a:ext uri="{9D8B030D-6E8A-4147-A177-3AD203B41FA5}">
                      <a16:colId xmlns:a16="http://schemas.microsoft.com/office/drawing/2014/main" val="2422311599"/>
                    </a:ext>
                  </a:extLst>
                </a:gridCol>
                <a:gridCol w="731520">
                  <a:extLst>
                    <a:ext uri="{9D8B030D-6E8A-4147-A177-3AD203B41FA5}">
                      <a16:colId xmlns:a16="http://schemas.microsoft.com/office/drawing/2014/main" val="2221010837"/>
                    </a:ext>
                  </a:extLst>
                </a:gridCol>
              </a:tblGrid>
              <a:tr h="512529">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600" b="1" kern="100" dirty="0">
                          <a:solidFill>
                            <a:schemeClr val="bg1"/>
                          </a:solidFill>
                          <a:effectLst/>
                        </a:rPr>
                        <a:t>Province</a:t>
                      </a:r>
                      <a:endParaRPr lang="en-US" sz="16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7318" marR="37318" marT="0" marB="0" anchor="b"/>
                </a:tc>
                <a:tc>
                  <a:txBody>
                    <a:bodyPr/>
                    <a:lstStyle/>
                    <a:p>
                      <a:pPr algn="r">
                        <a:lnSpc>
                          <a:spcPct val="115000"/>
                        </a:lnSpc>
                        <a:spcAft>
                          <a:spcPts val="800"/>
                        </a:spcAft>
                      </a:pPr>
                      <a:endParaRPr lang="en-US" sz="1600" kern="100" dirty="0">
                        <a:solidFill>
                          <a:srgbClr val="FFFF00"/>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nchor="ctr"/>
                </a:tc>
                <a:extLst>
                  <a:ext uri="{0D108BD9-81ED-4DB2-BD59-A6C34878D82A}">
                    <a16:rowId xmlns:a16="http://schemas.microsoft.com/office/drawing/2014/main" val="1126202934"/>
                  </a:ext>
                </a:extLst>
              </a:tr>
              <a:tr h="125771">
                <a:tc>
                  <a:txBody>
                    <a:bodyPr/>
                    <a:lstStyle/>
                    <a:p>
                      <a:pPr>
                        <a:lnSpc>
                          <a:spcPct val="115000"/>
                        </a:lnSpc>
                        <a:spcAft>
                          <a:spcPts val="800"/>
                        </a:spcAft>
                      </a:pPr>
                      <a:r>
                        <a:rPr lang="en-US" sz="1600" kern="100" dirty="0">
                          <a:solidFill>
                            <a:schemeClr val="bg1"/>
                          </a:solidFill>
                          <a:effectLst/>
                        </a:rPr>
                        <a:t>1. “West”</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59403924"/>
                  </a:ext>
                </a:extLst>
              </a:tr>
              <a:tr h="125771">
                <a:tc>
                  <a:txBody>
                    <a:bodyPr/>
                    <a:lstStyle/>
                    <a:p>
                      <a:pPr>
                        <a:lnSpc>
                          <a:spcPct val="115000"/>
                        </a:lnSpc>
                        <a:spcAft>
                          <a:spcPts val="800"/>
                        </a:spcAft>
                      </a:pPr>
                      <a:r>
                        <a:rPr lang="en-US" sz="1600" kern="100" dirty="0">
                          <a:solidFill>
                            <a:schemeClr val="bg1"/>
                          </a:solidFill>
                          <a:effectLst/>
                        </a:rPr>
                        <a:t>2. Egypt</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311191967"/>
                  </a:ext>
                </a:extLst>
              </a:tr>
              <a:tr h="125771">
                <a:tc>
                  <a:txBody>
                    <a:bodyPr/>
                    <a:lstStyle/>
                    <a:p>
                      <a:pPr>
                        <a:lnSpc>
                          <a:spcPct val="115000"/>
                        </a:lnSpc>
                        <a:spcAft>
                          <a:spcPts val="800"/>
                        </a:spcAft>
                      </a:pPr>
                      <a:r>
                        <a:rPr lang="en-US" sz="1600" kern="100" dirty="0">
                          <a:solidFill>
                            <a:schemeClr val="bg1"/>
                          </a:solidFill>
                          <a:effectLst/>
                        </a:rPr>
                        <a:t>3. Thebes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3</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909029347"/>
                  </a:ext>
                </a:extLst>
              </a:tr>
              <a:tr h="117135">
                <a:tc>
                  <a:txBody>
                    <a:bodyPr/>
                    <a:lstStyle/>
                    <a:p>
                      <a:pPr>
                        <a:lnSpc>
                          <a:spcPct val="115000"/>
                        </a:lnSpc>
                        <a:spcAft>
                          <a:spcPts val="800"/>
                        </a:spcAft>
                      </a:pPr>
                      <a:r>
                        <a:rPr lang="en-US" sz="1600" kern="100" dirty="0">
                          <a:solidFill>
                            <a:schemeClr val="bg1"/>
                          </a:solidFill>
                          <a:effectLst/>
                        </a:rPr>
                        <a:t>4. Libya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5</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733408085"/>
                  </a:ext>
                </a:extLst>
              </a:tr>
              <a:tr h="117135">
                <a:tc>
                  <a:txBody>
                    <a:bodyPr/>
                    <a:lstStyle/>
                    <a:p>
                      <a:pPr>
                        <a:lnSpc>
                          <a:spcPct val="115000"/>
                        </a:lnSpc>
                        <a:spcAft>
                          <a:spcPts val="800"/>
                        </a:spcAft>
                      </a:pPr>
                      <a:r>
                        <a:rPr lang="en-US" sz="1600" kern="100" dirty="0">
                          <a:solidFill>
                            <a:schemeClr val="bg1"/>
                          </a:solidFill>
                          <a:effectLst/>
                        </a:rPr>
                        <a:t>5. Palestine</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19</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135777319"/>
                  </a:ext>
                </a:extLst>
              </a:tr>
              <a:tr h="117135">
                <a:tc>
                  <a:txBody>
                    <a:bodyPr/>
                    <a:lstStyle/>
                    <a:p>
                      <a:pPr>
                        <a:lnSpc>
                          <a:spcPct val="115000"/>
                        </a:lnSpc>
                        <a:spcAft>
                          <a:spcPts val="800"/>
                        </a:spcAft>
                      </a:pPr>
                      <a:r>
                        <a:rPr lang="en-US" sz="1600" kern="100" dirty="0">
                          <a:solidFill>
                            <a:schemeClr val="bg1"/>
                          </a:solidFill>
                          <a:effectLst/>
                        </a:rPr>
                        <a:t>6. Phoenicia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10</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879862860"/>
                  </a:ext>
                </a:extLst>
              </a:tr>
              <a:tr h="117135">
                <a:tc>
                  <a:txBody>
                    <a:bodyPr/>
                    <a:lstStyle/>
                    <a:p>
                      <a:pPr>
                        <a:lnSpc>
                          <a:spcPct val="115000"/>
                        </a:lnSpc>
                        <a:spcAft>
                          <a:spcPts val="800"/>
                        </a:spcAft>
                      </a:pPr>
                      <a:r>
                        <a:rPr lang="en-US" sz="1600" kern="100" dirty="0">
                          <a:solidFill>
                            <a:schemeClr val="bg1"/>
                          </a:solidFill>
                          <a:effectLst/>
                        </a:rPr>
                        <a:t>7. </a:t>
                      </a:r>
                      <a:r>
                        <a:rPr lang="en-US" sz="1600" kern="100" dirty="0" err="1">
                          <a:solidFill>
                            <a:schemeClr val="bg1"/>
                          </a:solidFill>
                          <a:effectLst/>
                        </a:rPr>
                        <a:t>Coele</a:t>
                      </a:r>
                      <a:r>
                        <a:rPr lang="en-US" sz="1600" kern="100" dirty="0">
                          <a:solidFill>
                            <a:schemeClr val="bg1"/>
                          </a:solidFill>
                          <a:effectLst/>
                        </a:rPr>
                        <a:t>-Syria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689525589"/>
                  </a:ext>
                </a:extLst>
              </a:tr>
              <a:tr h="117135">
                <a:tc>
                  <a:txBody>
                    <a:bodyPr/>
                    <a:lstStyle/>
                    <a:p>
                      <a:pPr>
                        <a:lnSpc>
                          <a:spcPct val="115000"/>
                        </a:lnSpc>
                        <a:spcAft>
                          <a:spcPts val="800"/>
                        </a:spcAft>
                      </a:pPr>
                      <a:r>
                        <a:rPr lang="en-US" sz="1600" kern="100" dirty="0">
                          <a:solidFill>
                            <a:schemeClr val="bg1"/>
                          </a:solidFill>
                          <a:effectLst/>
                        </a:rPr>
                        <a:t>8. Arabia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6</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996628062"/>
                  </a:ext>
                </a:extLst>
              </a:tr>
              <a:tr h="117135">
                <a:tc>
                  <a:txBody>
                    <a:bodyPr/>
                    <a:lstStyle/>
                    <a:p>
                      <a:pPr>
                        <a:lnSpc>
                          <a:spcPct val="115000"/>
                        </a:lnSpc>
                        <a:spcAft>
                          <a:spcPts val="800"/>
                        </a:spcAft>
                      </a:pPr>
                      <a:r>
                        <a:rPr lang="en-US" sz="1600" kern="100" dirty="0">
                          <a:solidFill>
                            <a:schemeClr val="bg1"/>
                          </a:solidFill>
                          <a:effectLst/>
                        </a:rPr>
                        <a:t>9. Mesopotamia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4</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052000885"/>
                  </a:ext>
                </a:extLst>
              </a:tr>
              <a:tr h="117135">
                <a:tc>
                  <a:txBody>
                    <a:bodyPr/>
                    <a:lstStyle/>
                    <a:p>
                      <a:pPr>
                        <a:lnSpc>
                          <a:spcPct val="115000"/>
                        </a:lnSpc>
                        <a:spcAft>
                          <a:spcPts val="800"/>
                        </a:spcAft>
                      </a:pPr>
                      <a:r>
                        <a:rPr lang="en-US" sz="1600" kern="100" dirty="0">
                          <a:solidFill>
                            <a:schemeClr val="bg1"/>
                          </a:solidFill>
                          <a:effectLst/>
                        </a:rPr>
                        <a:t>10. Persia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027301441"/>
                  </a:ext>
                </a:extLst>
              </a:tr>
              <a:tr h="117135">
                <a:tc>
                  <a:txBody>
                    <a:bodyPr/>
                    <a:lstStyle/>
                    <a:p>
                      <a:pPr>
                        <a:lnSpc>
                          <a:spcPct val="115000"/>
                        </a:lnSpc>
                        <a:spcAft>
                          <a:spcPts val="800"/>
                        </a:spcAft>
                      </a:pPr>
                      <a:r>
                        <a:rPr lang="en-US" sz="1600" kern="100" dirty="0">
                          <a:solidFill>
                            <a:schemeClr val="bg1"/>
                          </a:solidFill>
                          <a:effectLst/>
                        </a:rPr>
                        <a:t>11. Cilicia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10</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695110554"/>
                  </a:ext>
                </a:extLst>
              </a:tr>
              <a:tr h="117135">
                <a:tc>
                  <a:txBody>
                    <a:bodyPr/>
                    <a:lstStyle/>
                    <a:p>
                      <a:pPr>
                        <a:lnSpc>
                          <a:spcPct val="115000"/>
                        </a:lnSpc>
                        <a:spcAft>
                          <a:spcPts val="800"/>
                        </a:spcAft>
                      </a:pPr>
                      <a:r>
                        <a:rPr lang="en-US" sz="1600" kern="100" dirty="0">
                          <a:solidFill>
                            <a:schemeClr val="bg1"/>
                          </a:solidFill>
                          <a:effectLst/>
                        </a:rPr>
                        <a:t>12. Cappadocia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10</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241355967"/>
                  </a:ext>
                </a:extLst>
              </a:tr>
              <a:tr h="117135">
                <a:tc>
                  <a:txBody>
                    <a:bodyPr/>
                    <a:lstStyle/>
                    <a:p>
                      <a:pPr>
                        <a:lnSpc>
                          <a:spcPct val="115000"/>
                        </a:lnSpc>
                        <a:spcAft>
                          <a:spcPts val="800"/>
                        </a:spcAft>
                      </a:pPr>
                      <a:r>
                        <a:rPr lang="en-US" sz="1600" kern="100" dirty="0">
                          <a:solidFill>
                            <a:schemeClr val="bg1"/>
                          </a:solidFill>
                          <a:effectLst/>
                        </a:rPr>
                        <a:t>13. Lesser Armenia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243153883"/>
                  </a:ext>
                </a:extLst>
              </a:tr>
              <a:tr h="117135">
                <a:tc>
                  <a:txBody>
                    <a:bodyPr/>
                    <a:lstStyle/>
                    <a:p>
                      <a:pPr>
                        <a:lnSpc>
                          <a:spcPct val="115000"/>
                        </a:lnSpc>
                        <a:spcAft>
                          <a:spcPts val="800"/>
                        </a:spcAft>
                      </a:pPr>
                      <a:r>
                        <a:rPr lang="en-US" sz="1600" kern="100" dirty="0">
                          <a:solidFill>
                            <a:schemeClr val="bg1"/>
                          </a:solidFill>
                          <a:effectLst/>
                        </a:rPr>
                        <a:t>14. Greater Armenia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5</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68587039"/>
                  </a:ext>
                </a:extLst>
              </a:tr>
              <a:tr h="133137">
                <a:tc>
                  <a:txBody>
                    <a:bodyPr/>
                    <a:lstStyle/>
                    <a:p>
                      <a:pPr>
                        <a:lnSpc>
                          <a:spcPct val="115000"/>
                        </a:lnSpc>
                        <a:spcAft>
                          <a:spcPts val="800"/>
                        </a:spcAft>
                      </a:pPr>
                      <a:r>
                        <a:rPr lang="en-US" sz="1600" kern="100" dirty="0">
                          <a:solidFill>
                            <a:schemeClr val="bg1"/>
                          </a:solidFill>
                          <a:effectLst/>
                        </a:rPr>
                        <a:t>15. Pontus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3</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537307338"/>
                  </a:ext>
                </a:extLst>
              </a:tr>
              <a:tr h="117135">
                <a:tc>
                  <a:txBody>
                    <a:bodyPr/>
                    <a:lstStyle/>
                    <a:p>
                      <a:pPr>
                        <a:lnSpc>
                          <a:spcPct val="115000"/>
                        </a:lnSpc>
                        <a:spcAft>
                          <a:spcPts val="800"/>
                        </a:spcAft>
                      </a:pPr>
                      <a:r>
                        <a:rPr lang="en-US" sz="1600" kern="100" dirty="0">
                          <a:solidFill>
                            <a:schemeClr val="bg1"/>
                          </a:solidFill>
                          <a:effectLst/>
                        </a:rPr>
                        <a:t>16. Paphlagonia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3</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856217751"/>
                  </a:ext>
                </a:extLst>
              </a:tr>
              <a:tr h="117135">
                <a:tc>
                  <a:txBody>
                    <a:bodyPr/>
                    <a:lstStyle/>
                    <a:p>
                      <a:pPr>
                        <a:lnSpc>
                          <a:spcPct val="115000"/>
                        </a:lnSpc>
                        <a:spcAft>
                          <a:spcPts val="800"/>
                        </a:spcAft>
                      </a:pPr>
                      <a:r>
                        <a:rPr lang="en-US" sz="1600" kern="100" dirty="0">
                          <a:solidFill>
                            <a:schemeClr val="bg1"/>
                          </a:solidFill>
                          <a:effectLst/>
                        </a:rPr>
                        <a:t>17. Galatia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5</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783642143"/>
                  </a:ext>
                </a:extLst>
              </a:tr>
              <a:tr h="117135">
                <a:tc>
                  <a:txBody>
                    <a:bodyPr/>
                    <a:lstStyle/>
                    <a:p>
                      <a:pPr>
                        <a:lnSpc>
                          <a:spcPct val="115000"/>
                        </a:lnSpc>
                        <a:spcAft>
                          <a:spcPts val="800"/>
                        </a:spcAft>
                      </a:pPr>
                      <a:r>
                        <a:rPr lang="en-US" sz="1600" kern="100" dirty="0">
                          <a:solidFill>
                            <a:schemeClr val="bg1"/>
                          </a:solidFill>
                          <a:effectLst/>
                        </a:rPr>
                        <a:t>18. Asia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7</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974431016"/>
                  </a:ext>
                </a:extLst>
              </a:tr>
              <a:tr h="117135">
                <a:tc>
                  <a:txBody>
                    <a:bodyPr/>
                    <a:lstStyle/>
                    <a:p>
                      <a:pPr>
                        <a:lnSpc>
                          <a:spcPct val="115000"/>
                        </a:lnSpc>
                        <a:spcAft>
                          <a:spcPts val="800"/>
                        </a:spcAft>
                      </a:pPr>
                      <a:r>
                        <a:rPr lang="en-US" sz="1600" kern="100" dirty="0">
                          <a:solidFill>
                            <a:schemeClr val="bg1"/>
                          </a:solidFill>
                          <a:effectLst/>
                        </a:rPr>
                        <a:t>19. Lydia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9</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13366643"/>
                  </a:ext>
                </a:extLst>
              </a:tr>
              <a:tr h="117135">
                <a:tc>
                  <a:txBody>
                    <a:bodyPr/>
                    <a:lstStyle/>
                    <a:p>
                      <a:pPr>
                        <a:lnSpc>
                          <a:spcPct val="115000"/>
                        </a:lnSpc>
                        <a:spcAft>
                          <a:spcPts val="800"/>
                        </a:spcAft>
                      </a:pPr>
                      <a:r>
                        <a:rPr lang="en-US" sz="1600" kern="100" dirty="0">
                          <a:solidFill>
                            <a:schemeClr val="bg1"/>
                          </a:solidFill>
                          <a:effectLst/>
                        </a:rPr>
                        <a:t>20. Phrygia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8</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890101494"/>
                  </a:ext>
                </a:extLst>
              </a:tr>
              <a:tr h="117135">
                <a:tc>
                  <a:txBody>
                    <a:bodyPr/>
                    <a:lstStyle/>
                    <a:p>
                      <a:pPr>
                        <a:lnSpc>
                          <a:spcPct val="115000"/>
                        </a:lnSpc>
                        <a:spcAft>
                          <a:spcPts val="800"/>
                        </a:spcAft>
                      </a:pPr>
                      <a:r>
                        <a:rPr lang="en-US" sz="1600" kern="100" dirty="0">
                          <a:solidFill>
                            <a:schemeClr val="bg1"/>
                          </a:solidFill>
                          <a:effectLst/>
                        </a:rPr>
                        <a:t>21. Pisidia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8</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025786051"/>
                  </a:ext>
                </a:extLst>
              </a:tr>
            </a:tbl>
          </a:graphicData>
        </a:graphic>
      </p:graphicFrame>
      <p:graphicFrame>
        <p:nvGraphicFramePr>
          <p:cNvPr id="3" name="Table 2">
            <a:extLst>
              <a:ext uri="{FF2B5EF4-FFF2-40B4-BE49-F238E27FC236}">
                <a16:creationId xmlns:a16="http://schemas.microsoft.com/office/drawing/2014/main" id="{63FD398B-9C73-9EAE-4782-0F522CFAE455}"/>
              </a:ext>
            </a:extLst>
          </p:cNvPr>
          <p:cNvGraphicFramePr>
            <a:graphicFrameLocks noGrp="1"/>
          </p:cNvGraphicFramePr>
          <p:nvPr>
            <p:extLst>
              <p:ext uri="{D42A27DB-BD31-4B8C-83A1-F6EECF244321}">
                <p14:modId xmlns:p14="http://schemas.microsoft.com/office/powerpoint/2010/main" val="3941431146"/>
              </p:ext>
            </p:extLst>
          </p:nvPr>
        </p:nvGraphicFramePr>
        <p:xfrm>
          <a:off x="6332547" y="260477"/>
          <a:ext cx="2574761" cy="6070092"/>
        </p:xfrm>
        <a:graphic>
          <a:graphicData uri="http://schemas.openxmlformats.org/drawingml/2006/table">
            <a:tbl>
              <a:tblPr firstRow="1" firstCol="1" bandRow="1">
                <a:tableStyleId>{3C2FFA5D-87B4-456A-9821-1D502468CF0F}</a:tableStyleId>
              </a:tblPr>
              <a:tblGrid>
                <a:gridCol w="1843241">
                  <a:extLst>
                    <a:ext uri="{9D8B030D-6E8A-4147-A177-3AD203B41FA5}">
                      <a16:colId xmlns:a16="http://schemas.microsoft.com/office/drawing/2014/main" val="2422311599"/>
                    </a:ext>
                  </a:extLst>
                </a:gridCol>
                <a:gridCol w="731520">
                  <a:extLst>
                    <a:ext uri="{9D8B030D-6E8A-4147-A177-3AD203B41FA5}">
                      <a16:colId xmlns:a16="http://schemas.microsoft.com/office/drawing/2014/main" val="3552747823"/>
                    </a:ext>
                  </a:extLst>
                </a:gridCol>
              </a:tblGrid>
              <a:tr h="512064">
                <a:tc>
                  <a:txBody>
                    <a:bodyPr/>
                    <a:lstStyle/>
                    <a:p>
                      <a:pPr>
                        <a:lnSpc>
                          <a:spcPct val="115000"/>
                        </a:lnSpc>
                        <a:spcAft>
                          <a:spcPts val="800"/>
                        </a:spcAft>
                      </a:pPr>
                      <a:r>
                        <a:rPr lang="en-US" sz="1600" b="1" kern="100" dirty="0">
                          <a:solidFill>
                            <a:schemeClr val="bg1"/>
                          </a:solidFill>
                          <a:effectLst/>
                        </a:rPr>
                        <a:t>Province</a:t>
                      </a:r>
                      <a:endParaRPr lang="en-US" sz="1600" b="1"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nchor="b"/>
                </a:tc>
                <a:tc>
                  <a:txBody>
                    <a:bodyPr/>
                    <a:lstStyle/>
                    <a:p>
                      <a:pPr marL="0" marR="0" lvl="0" indent="0" algn="r" defTabSz="914400" rtl="0" eaLnBrk="1" fontAlgn="auto" latinLnBrk="0" hangingPunct="1">
                        <a:lnSpc>
                          <a:spcPct val="115000"/>
                        </a:lnSpc>
                        <a:spcBef>
                          <a:spcPts val="0"/>
                        </a:spcBef>
                        <a:spcAft>
                          <a:spcPts val="800"/>
                        </a:spcAft>
                        <a:buClrTx/>
                        <a:buSzTx/>
                        <a:buFontTx/>
                        <a:buNone/>
                        <a:tabLst/>
                        <a:defRPr/>
                      </a:pPr>
                      <a:endParaRPr lang="en-US" sz="1600" kern="100" dirty="0">
                        <a:solidFill>
                          <a:srgbClr val="FFFF00"/>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670335587"/>
                  </a:ext>
                </a:extLst>
              </a:tr>
              <a:tr h="117135">
                <a:tc>
                  <a:txBody>
                    <a:bodyPr/>
                    <a:lstStyle/>
                    <a:p>
                      <a:pPr>
                        <a:lnSpc>
                          <a:spcPct val="115000"/>
                        </a:lnSpc>
                        <a:spcAft>
                          <a:spcPts val="800"/>
                        </a:spcAft>
                      </a:pPr>
                      <a:r>
                        <a:rPr lang="en-US" sz="1600" kern="100" dirty="0">
                          <a:solidFill>
                            <a:schemeClr val="bg1"/>
                          </a:solidFill>
                          <a:effectLst/>
                        </a:rPr>
                        <a:t>22. Lycia </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601824976"/>
                  </a:ext>
                </a:extLst>
              </a:tr>
              <a:tr h="117135">
                <a:tc>
                  <a:txBody>
                    <a:bodyPr/>
                    <a:lstStyle/>
                    <a:p>
                      <a:pPr>
                        <a:lnSpc>
                          <a:spcPct val="115000"/>
                        </a:lnSpc>
                        <a:spcAft>
                          <a:spcPts val="800"/>
                        </a:spcAft>
                      </a:pPr>
                      <a:r>
                        <a:rPr lang="en-US" sz="1600" kern="100" dirty="0">
                          <a:solidFill>
                            <a:schemeClr val="bg1"/>
                          </a:solidFill>
                          <a:effectLst/>
                        </a:rPr>
                        <a:t>23. Pamphylia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7</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571163488"/>
                  </a:ext>
                </a:extLst>
              </a:tr>
              <a:tr h="117135">
                <a:tc>
                  <a:txBody>
                    <a:bodyPr/>
                    <a:lstStyle/>
                    <a:p>
                      <a:pPr>
                        <a:lnSpc>
                          <a:spcPct val="115000"/>
                        </a:lnSpc>
                        <a:spcAft>
                          <a:spcPts val="800"/>
                        </a:spcAft>
                      </a:pPr>
                      <a:r>
                        <a:rPr lang="en-US" sz="1600" kern="100" dirty="0">
                          <a:solidFill>
                            <a:schemeClr val="bg1"/>
                          </a:solidFill>
                          <a:effectLst/>
                        </a:rPr>
                        <a:t>24. Islands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4</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604894611"/>
                  </a:ext>
                </a:extLst>
              </a:tr>
              <a:tr h="117135">
                <a:tc>
                  <a:txBody>
                    <a:bodyPr/>
                    <a:lstStyle/>
                    <a:p>
                      <a:pPr>
                        <a:lnSpc>
                          <a:spcPct val="115000"/>
                        </a:lnSpc>
                        <a:spcAft>
                          <a:spcPts val="800"/>
                        </a:spcAft>
                      </a:pPr>
                      <a:r>
                        <a:rPr lang="en-US" sz="1600" kern="100" dirty="0">
                          <a:solidFill>
                            <a:schemeClr val="bg1"/>
                          </a:solidFill>
                          <a:effectLst/>
                        </a:rPr>
                        <a:t>25. Caria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5</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398211843"/>
                  </a:ext>
                </a:extLst>
              </a:tr>
              <a:tr h="117135">
                <a:tc>
                  <a:txBody>
                    <a:bodyPr/>
                    <a:lstStyle/>
                    <a:p>
                      <a:pPr>
                        <a:lnSpc>
                          <a:spcPct val="115000"/>
                        </a:lnSpc>
                        <a:spcAft>
                          <a:spcPts val="800"/>
                        </a:spcAft>
                      </a:pPr>
                      <a:r>
                        <a:rPr lang="en-US" sz="1600" kern="100" dirty="0">
                          <a:solidFill>
                            <a:schemeClr val="bg1"/>
                          </a:solidFill>
                          <a:effectLst/>
                        </a:rPr>
                        <a:t>26. </a:t>
                      </a:r>
                      <a:r>
                        <a:rPr lang="en-US" sz="1600" kern="100" dirty="0" err="1">
                          <a:solidFill>
                            <a:schemeClr val="bg1"/>
                          </a:solidFill>
                          <a:effectLst/>
                        </a:rPr>
                        <a:t>Isauria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a:solidFill>
                            <a:schemeClr val="bg1"/>
                          </a:solidFill>
                          <a:effectLst/>
                        </a:rPr>
                        <a:t>18</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247979551"/>
                  </a:ext>
                </a:extLst>
              </a:tr>
              <a:tr h="117135">
                <a:tc>
                  <a:txBody>
                    <a:bodyPr/>
                    <a:lstStyle/>
                    <a:p>
                      <a:pPr>
                        <a:lnSpc>
                          <a:spcPct val="115000"/>
                        </a:lnSpc>
                        <a:spcAft>
                          <a:spcPts val="800"/>
                        </a:spcAft>
                      </a:pPr>
                      <a:r>
                        <a:rPr lang="en-US" sz="1600" kern="100" dirty="0">
                          <a:solidFill>
                            <a:schemeClr val="bg1"/>
                          </a:solidFill>
                          <a:effectLst/>
                        </a:rPr>
                        <a:t>27. Cyprus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498827907"/>
                  </a:ext>
                </a:extLst>
              </a:tr>
              <a:tr h="117135">
                <a:tc>
                  <a:txBody>
                    <a:bodyPr/>
                    <a:lstStyle/>
                    <a:p>
                      <a:pPr>
                        <a:lnSpc>
                          <a:spcPct val="115000"/>
                        </a:lnSpc>
                        <a:spcAft>
                          <a:spcPts val="800"/>
                        </a:spcAft>
                      </a:pPr>
                      <a:r>
                        <a:rPr lang="en-US" sz="1600" kern="100" dirty="0">
                          <a:solidFill>
                            <a:schemeClr val="bg1"/>
                          </a:solidFill>
                          <a:effectLst/>
                        </a:rPr>
                        <a:t>28. Bithynia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843139951"/>
                  </a:ext>
                </a:extLst>
              </a:tr>
              <a:tr h="117135">
                <a:tc>
                  <a:txBody>
                    <a:bodyPr/>
                    <a:lstStyle/>
                    <a:p>
                      <a:pPr>
                        <a:lnSpc>
                          <a:spcPct val="115000"/>
                        </a:lnSpc>
                        <a:spcAft>
                          <a:spcPts val="800"/>
                        </a:spcAft>
                      </a:pPr>
                      <a:r>
                        <a:rPr lang="en-US" sz="1600" kern="100" dirty="0">
                          <a:solidFill>
                            <a:schemeClr val="bg1"/>
                          </a:solidFill>
                          <a:effectLst/>
                        </a:rPr>
                        <a:t>29. Europe</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431888393"/>
                  </a:ext>
                </a:extLst>
              </a:tr>
              <a:tr h="117135">
                <a:tc>
                  <a:txBody>
                    <a:bodyPr/>
                    <a:lstStyle/>
                    <a:p>
                      <a:pPr>
                        <a:lnSpc>
                          <a:spcPct val="115000"/>
                        </a:lnSpc>
                        <a:spcAft>
                          <a:spcPts val="800"/>
                        </a:spcAft>
                      </a:pPr>
                      <a:r>
                        <a:rPr lang="en-US" sz="1600" kern="100" dirty="0">
                          <a:solidFill>
                            <a:schemeClr val="bg1"/>
                          </a:solidFill>
                          <a:effectLst/>
                        </a:rPr>
                        <a:t>30. Dacia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010525434"/>
                  </a:ext>
                </a:extLst>
              </a:tr>
              <a:tr h="117135">
                <a:tc>
                  <a:txBody>
                    <a:bodyPr/>
                    <a:lstStyle/>
                    <a:p>
                      <a:pPr>
                        <a:lnSpc>
                          <a:spcPct val="115000"/>
                        </a:lnSpc>
                        <a:spcAft>
                          <a:spcPts val="800"/>
                        </a:spcAft>
                      </a:pPr>
                      <a:r>
                        <a:rPr lang="en-US" sz="1600" kern="100" dirty="0">
                          <a:solidFill>
                            <a:schemeClr val="bg1"/>
                          </a:solidFill>
                          <a:effectLst/>
                        </a:rPr>
                        <a:t>31. Moesia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29091205"/>
                  </a:ext>
                </a:extLst>
              </a:tr>
              <a:tr h="117135">
                <a:tc>
                  <a:txBody>
                    <a:bodyPr/>
                    <a:lstStyle/>
                    <a:p>
                      <a:pPr>
                        <a:lnSpc>
                          <a:spcPct val="115000"/>
                        </a:lnSpc>
                        <a:spcAft>
                          <a:spcPts val="800"/>
                        </a:spcAft>
                      </a:pPr>
                      <a:r>
                        <a:rPr lang="en-US" sz="1600" kern="100" dirty="0">
                          <a:solidFill>
                            <a:schemeClr val="bg1"/>
                          </a:solidFill>
                          <a:effectLst/>
                        </a:rPr>
                        <a:t>32. Macedonia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071663344"/>
                  </a:ext>
                </a:extLst>
              </a:tr>
              <a:tr h="117135">
                <a:tc>
                  <a:txBody>
                    <a:bodyPr/>
                    <a:lstStyle/>
                    <a:p>
                      <a:pPr>
                        <a:lnSpc>
                          <a:spcPct val="115000"/>
                        </a:lnSpc>
                        <a:spcAft>
                          <a:spcPts val="800"/>
                        </a:spcAft>
                      </a:pPr>
                      <a:r>
                        <a:rPr lang="en-US" sz="1600" kern="100" dirty="0">
                          <a:solidFill>
                            <a:schemeClr val="bg1"/>
                          </a:solidFill>
                          <a:effectLst/>
                        </a:rPr>
                        <a:t>33. Hellas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3</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012497568"/>
                  </a:ext>
                </a:extLst>
              </a:tr>
              <a:tr h="117135">
                <a:tc>
                  <a:txBody>
                    <a:bodyPr/>
                    <a:lstStyle/>
                    <a:p>
                      <a:pPr>
                        <a:lnSpc>
                          <a:spcPct val="115000"/>
                        </a:lnSpc>
                        <a:spcAft>
                          <a:spcPts val="800"/>
                        </a:spcAft>
                      </a:pPr>
                      <a:r>
                        <a:rPr lang="en-US" sz="1600" kern="100" dirty="0">
                          <a:solidFill>
                            <a:schemeClr val="bg1"/>
                          </a:solidFill>
                          <a:effectLst/>
                        </a:rPr>
                        <a:t>34. </a:t>
                      </a:r>
                      <a:r>
                        <a:rPr lang="en-US" sz="1600" kern="100" dirty="0" err="1">
                          <a:solidFill>
                            <a:schemeClr val="bg1"/>
                          </a:solidFill>
                          <a:effectLst/>
                        </a:rPr>
                        <a:t>Thessalia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2</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50707845"/>
                  </a:ext>
                </a:extLst>
              </a:tr>
              <a:tr h="117135">
                <a:tc>
                  <a:txBody>
                    <a:bodyPr/>
                    <a:lstStyle/>
                    <a:p>
                      <a:pPr>
                        <a:lnSpc>
                          <a:spcPct val="115000"/>
                        </a:lnSpc>
                        <a:spcAft>
                          <a:spcPts val="800"/>
                        </a:spcAft>
                      </a:pPr>
                      <a:r>
                        <a:rPr lang="en-US" sz="1600" kern="100" dirty="0">
                          <a:solidFill>
                            <a:schemeClr val="bg1"/>
                          </a:solidFill>
                          <a:effectLst/>
                        </a:rPr>
                        <a:t>35. Calabria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065044556"/>
                  </a:ext>
                </a:extLst>
              </a:tr>
              <a:tr h="117135">
                <a:tc>
                  <a:txBody>
                    <a:bodyPr/>
                    <a:lstStyle/>
                    <a:p>
                      <a:pPr>
                        <a:lnSpc>
                          <a:spcPct val="115000"/>
                        </a:lnSpc>
                        <a:spcAft>
                          <a:spcPts val="800"/>
                        </a:spcAft>
                      </a:pPr>
                      <a:r>
                        <a:rPr lang="en-US" sz="1600" kern="100" dirty="0">
                          <a:solidFill>
                            <a:schemeClr val="bg1"/>
                          </a:solidFill>
                          <a:effectLst/>
                        </a:rPr>
                        <a:t>36. Africa </a:t>
                      </a:r>
                      <a:r>
                        <a:rPr lang="en-US" sz="1600" kern="100" dirty="0" err="1">
                          <a:solidFill>
                            <a:schemeClr val="bg1"/>
                          </a:solidFill>
                          <a:effectLst/>
                        </a:rPr>
                        <a:t>Procon</a:t>
                      </a:r>
                      <a:r>
                        <a:rPr lang="en-US" sz="1600" kern="100" dirty="0">
                          <a:solidFill>
                            <a:schemeClr val="bg1"/>
                          </a:solidFill>
                          <a:effectLst/>
                        </a:rPr>
                        <a:t>.</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797931291"/>
                  </a:ext>
                </a:extLst>
              </a:tr>
              <a:tr h="117135">
                <a:tc>
                  <a:txBody>
                    <a:bodyPr/>
                    <a:lstStyle/>
                    <a:p>
                      <a:pPr>
                        <a:lnSpc>
                          <a:spcPct val="115000"/>
                        </a:lnSpc>
                        <a:spcAft>
                          <a:spcPts val="800"/>
                        </a:spcAft>
                      </a:pPr>
                      <a:r>
                        <a:rPr lang="en-US" sz="1600" kern="100" dirty="0">
                          <a:solidFill>
                            <a:schemeClr val="bg1"/>
                          </a:solidFill>
                          <a:effectLst/>
                        </a:rPr>
                        <a:t>37. </a:t>
                      </a:r>
                      <a:r>
                        <a:rPr lang="en-US" sz="1600" kern="100" dirty="0" err="1">
                          <a:solidFill>
                            <a:schemeClr val="bg1"/>
                          </a:solidFill>
                          <a:effectLst/>
                        </a:rPr>
                        <a:t>Dardania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2021830016"/>
                  </a:ext>
                </a:extLst>
              </a:tr>
              <a:tr h="117135">
                <a:tc>
                  <a:txBody>
                    <a:bodyPr/>
                    <a:lstStyle/>
                    <a:p>
                      <a:pPr>
                        <a:lnSpc>
                          <a:spcPct val="115000"/>
                        </a:lnSpc>
                        <a:spcAft>
                          <a:spcPts val="800"/>
                        </a:spcAft>
                      </a:pPr>
                      <a:r>
                        <a:rPr lang="en-US" sz="1600" kern="100" dirty="0">
                          <a:solidFill>
                            <a:schemeClr val="bg1"/>
                          </a:solidFill>
                          <a:effectLst/>
                        </a:rPr>
                        <a:t>38. Dalmatia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3889262980"/>
                  </a:ext>
                </a:extLst>
              </a:tr>
              <a:tr h="117135">
                <a:tc>
                  <a:txBody>
                    <a:bodyPr/>
                    <a:lstStyle/>
                    <a:p>
                      <a:pPr>
                        <a:lnSpc>
                          <a:spcPct val="115000"/>
                        </a:lnSpc>
                        <a:spcAft>
                          <a:spcPts val="800"/>
                        </a:spcAft>
                      </a:pPr>
                      <a:r>
                        <a:rPr lang="en-US" sz="1600" kern="100" dirty="0">
                          <a:solidFill>
                            <a:schemeClr val="bg1"/>
                          </a:solidFill>
                          <a:effectLst/>
                        </a:rPr>
                        <a:t>39. Pannonia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140411384"/>
                  </a:ext>
                </a:extLst>
              </a:tr>
              <a:tr h="117135">
                <a:tc>
                  <a:txBody>
                    <a:bodyPr/>
                    <a:lstStyle/>
                    <a:p>
                      <a:pPr>
                        <a:lnSpc>
                          <a:spcPct val="115000"/>
                        </a:lnSpc>
                        <a:spcAft>
                          <a:spcPts val="800"/>
                        </a:spcAft>
                      </a:pPr>
                      <a:r>
                        <a:rPr lang="en-US" sz="1600" kern="100" dirty="0">
                          <a:solidFill>
                            <a:schemeClr val="bg1"/>
                          </a:solidFill>
                          <a:effectLst/>
                        </a:rPr>
                        <a:t>40. </a:t>
                      </a:r>
                      <a:r>
                        <a:rPr lang="en-US" sz="1600" kern="100" dirty="0" err="1">
                          <a:solidFill>
                            <a:schemeClr val="bg1"/>
                          </a:solidFill>
                          <a:effectLst/>
                        </a:rPr>
                        <a:t>Galliae</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550899352"/>
                  </a:ext>
                </a:extLst>
              </a:tr>
              <a:tr h="117135">
                <a:tc>
                  <a:txBody>
                    <a:bodyPr/>
                    <a:lstStyle/>
                    <a:p>
                      <a:pPr>
                        <a:lnSpc>
                          <a:spcPct val="115000"/>
                        </a:lnSpc>
                        <a:spcAft>
                          <a:spcPts val="800"/>
                        </a:spcAft>
                      </a:pPr>
                      <a:r>
                        <a:rPr lang="en-US" sz="1600" kern="100" dirty="0">
                          <a:solidFill>
                            <a:schemeClr val="bg1"/>
                          </a:solidFill>
                          <a:effectLst/>
                        </a:rPr>
                        <a:t>41. </a:t>
                      </a:r>
                      <a:r>
                        <a:rPr lang="en-US" sz="1600" kern="100" dirty="0" err="1">
                          <a:solidFill>
                            <a:schemeClr val="bg1"/>
                          </a:solidFill>
                          <a:effectLst/>
                        </a:rPr>
                        <a:t>Gothia</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1684135380"/>
                  </a:ext>
                </a:extLst>
              </a:tr>
              <a:tr h="117135">
                <a:tc>
                  <a:txBody>
                    <a:bodyPr/>
                    <a:lstStyle/>
                    <a:p>
                      <a:pPr>
                        <a:lnSpc>
                          <a:spcPct val="115000"/>
                        </a:lnSpc>
                        <a:spcAft>
                          <a:spcPts val="800"/>
                        </a:spcAft>
                      </a:pPr>
                      <a:r>
                        <a:rPr lang="en-US" sz="1600" kern="100" dirty="0">
                          <a:solidFill>
                            <a:schemeClr val="bg1"/>
                          </a:solidFill>
                          <a:effectLst/>
                        </a:rPr>
                        <a:t>42. </a:t>
                      </a:r>
                      <a:r>
                        <a:rPr lang="en-US" sz="1600" kern="100" dirty="0" err="1">
                          <a:solidFill>
                            <a:schemeClr val="bg1"/>
                          </a:solidFill>
                          <a:effectLst/>
                        </a:rPr>
                        <a:t>Bosphorus</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tc>
                  <a:txBody>
                    <a:bodyPr/>
                    <a:lstStyle/>
                    <a:p>
                      <a:pPr algn="r">
                        <a:lnSpc>
                          <a:spcPct val="115000"/>
                        </a:lnSpc>
                        <a:spcAft>
                          <a:spcPts val="800"/>
                        </a:spcAft>
                      </a:pPr>
                      <a:r>
                        <a:rPr lang="en-US" sz="1600" kern="100" dirty="0">
                          <a:solidFill>
                            <a:schemeClr val="bg1"/>
                          </a:solidFill>
                          <a:effectLst/>
                        </a:rPr>
                        <a:t>1</a:t>
                      </a:r>
                      <a:endParaRPr lang="en-US" sz="1600" kern="100" dirty="0">
                        <a:solidFill>
                          <a:schemeClr val="bg1"/>
                        </a:solidFill>
                        <a:effectLst/>
                        <a:latin typeface="Times New Roman" panose="02020603050405020304" pitchFamily="18" charset="0"/>
                        <a:ea typeface="SimSun" panose="02010600030101010101" pitchFamily="2" charset="-122"/>
                        <a:cs typeface="Arial" panose="020B0604020202020204" pitchFamily="34" charset="0"/>
                      </a:endParaRPr>
                    </a:p>
                  </a:txBody>
                  <a:tcPr marL="37318" marR="37318" marT="0" marB="0"/>
                </a:tc>
                <a:extLst>
                  <a:ext uri="{0D108BD9-81ED-4DB2-BD59-A6C34878D82A}">
                    <a16:rowId xmlns:a16="http://schemas.microsoft.com/office/drawing/2014/main" val="459277568"/>
                  </a:ext>
                </a:extLst>
              </a:tr>
            </a:tbl>
          </a:graphicData>
        </a:graphic>
      </p:graphicFrame>
    </p:spTree>
    <p:extLst>
      <p:ext uri="{BB962C8B-B14F-4D97-AF65-F5344CB8AC3E}">
        <p14:creationId xmlns:p14="http://schemas.microsoft.com/office/powerpoint/2010/main" val="122789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defined">
            <a:extLst>
              <a:ext uri="{FF2B5EF4-FFF2-40B4-BE49-F238E27FC236}">
                <a16:creationId xmlns:a16="http://schemas.microsoft.com/office/drawing/2014/main" id="{CF2C86AB-8308-5817-9BDF-C7BFD029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025" y="42512"/>
            <a:ext cx="10369550" cy="6772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B7B099-EB6E-B071-4013-910C7F57A9E4}"/>
              </a:ext>
            </a:extLst>
          </p:cNvPr>
          <p:cNvSpPr txBox="1"/>
          <p:nvPr/>
        </p:nvSpPr>
        <p:spPr>
          <a:xfrm>
            <a:off x="6562725" y="2952095"/>
            <a:ext cx="714375" cy="523220"/>
          </a:xfrm>
          <a:prstGeom prst="rect">
            <a:avLst/>
          </a:prstGeom>
          <a:solidFill>
            <a:schemeClr val="bg1"/>
          </a:solidFill>
          <a:ln>
            <a:solidFill>
              <a:schemeClr val="accent1"/>
            </a:solidFill>
          </a:ln>
        </p:spPr>
        <p:txBody>
          <a:bodyPr wrap="square" rtlCol="0">
            <a:spAutoFit/>
          </a:bodyPr>
          <a:lstStyle/>
          <a:p>
            <a:pPr algn="ctr"/>
            <a:r>
              <a:rPr lang="en-US" sz="1400"/>
              <a:t>Isauria</a:t>
            </a:r>
          </a:p>
          <a:p>
            <a:pPr algn="ctr"/>
            <a:r>
              <a:rPr lang="en-US" sz="1400"/>
              <a:t>18</a:t>
            </a:r>
          </a:p>
        </p:txBody>
      </p:sp>
      <p:sp>
        <p:nvSpPr>
          <p:cNvPr id="4" name="Oval 3">
            <a:extLst>
              <a:ext uri="{FF2B5EF4-FFF2-40B4-BE49-F238E27FC236}">
                <a16:creationId xmlns:a16="http://schemas.microsoft.com/office/drawing/2014/main" id="{95A2F457-FE6A-2743-BAC1-4DB0BF6562FA}"/>
              </a:ext>
            </a:extLst>
          </p:cNvPr>
          <p:cNvSpPr/>
          <p:nvPr/>
        </p:nvSpPr>
        <p:spPr>
          <a:xfrm>
            <a:off x="3990975" y="1146362"/>
            <a:ext cx="466726" cy="444313"/>
          </a:xfrm>
          <a:prstGeom prst="ellipse">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010301-384C-A204-D565-205D172B59BE}"/>
              </a:ext>
            </a:extLst>
          </p:cNvPr>
          <p:cNvSpPr txBox="1"/>
          <p:nvPr/>
        </p:nvSpPr>
        <p:spPr>
          <a:xfrm>
            <a:off x="3203179" y="2195840"/>
            <a:ext cx="706438" cy="523220"/>
          </a:xfrm>
          <a:prstGeom prst="rect">
            <a:avLst/>
          </a:prstGeom>
          <a:solidFill>
            <a:schemeClr val="bg1"/>
          </a:solidFill>
          <a:ln>
            <a:solidFill>
              <a:schemeClr val="accent1"/>
            </a:solidFill>
          </a:ln>
        </p:spPr>
        <p:txBody>
          <a:bodyPr wrap="square" rtlCol="0">
            <a:spAutoFit/>
          </a:bodyPr>
          <a:lstStyle/>
          <a:p>
            <a:pPr algn="ctr"/>
            <a:r>
              <a:rPr lang="en-US" sz="1400"/>
              <a:t>Lydia</a:t>
            </a:r>
          </a:p>
          <a:p>
            <a:pPr algn="ctr"/>
            <a:r>
              <a:rPr lang="en-US" sz="1400"/>
              <a:t>8</a:t>
            </a:r>
          </a:p>
        </p:txBody>
      </p:sp>
      <p:sp>
        <p:nvSpPr>
          <p:cNvPr id="6" name="TextBox 5">
            <a:extLst>
              <a:ext uri="{FF2B5EF4-FFF2-40B4-BE49-F238E27FC236}">
                <a16:creationId xmlns:a16="http://schemas.microsoft.com/office/drawing/2014/main" id="{C12E1A9D-4F8A-7F90-847B-D4B6038D4E5C}"/>
              </a:ext>
            </a:extLst>
          </p:cNvPr>
          <p:cNvSpPr txBox="1"/>
          <p:nvPr/>
        </p:nvSpPr>
        <p:spPr>
          <a:xfrm>
            <a:off x="6213474" y="3608665"/>
            <a:ext cx="706438" cy="523220"/>
          </a:xfrm>
          <a:prstGeom prst="rect">
            <a:avLst/>
          </a:prstGeom>
          <a:solidFill>
            <a:schemeClr val="bg1"/>
          </a:solidFill>
          <a:ln>
            <a:solidFill>
              <a:schemeClr val="accent1"/>
            </a:solidFill>
          </a:ln>
        </p:spPr>
        <p:txBody>
          <a:bodyPr wrap="square" rtlCol="0">
            <a:spAutoFit/>
          </a:bodyPr>
          <a:lstStyle/>
          <a:p>
            <a:pPr algn="ctr"/>
            <a:r>
              <a:rPr lang="en-US" sz="1400"/>
              <a:t>Cilicia</a:t>
            </a:r>
          </a:p>
          <a:p>
            <a:pPr algn="ctr"/>
            <a:r>
              <a:rPr lang="en-US" sz="1400"/>
              <a:t>10</a:t>
            </a:r>
          </a:p>
        </p:txBody>
      </p:sp>
      <p:sp>
        <p:nvSpPr>
          <p:cNvPr id="7" name="TextBox 6">
            <a:extLst>
              <a:ext uri="{FF2B5EF4-FFF2-40B4-BE49-F238E27FC236}">
                <a16:creationId xmlns:a16="http://schemas.microsoft.com/office/drawing/2014/main" id="{50765C1F-3362-C3AB-B06D-B3AAE972DE4F}"/>
              </a:ext>
            </a:extLst>
          </p:cNvPr>
          <p:cNvSpPr txBox="1"/>
          <p:nvPr/>
        </p:nvSpPr>
        <p:spPr>
          <a:xfrm>
            <a:off x="4627562" y="1066800"/>
            <a:ext cx="828675" cy="523220"/>
          </a:xfrm>
          <a:prstGeom prst="rect">
            <a:avLst/>
          </a:prstGeom>
          <a:solidFill>
            <a:schemeClr val="bg1"/>
          </a:solidFill>
          <a:ln>
            <a:solidFill>
              <a:schemeClr val="accent1"/>
            </a:solidFill>
          </a:ln>
        </p:spPr>
        <p:txBody>
          <a:bodyPr wrap="square" rtlCol="0">
            <a:spAutoFit/>
          </a:bodyPr>
          <a:lstStyle/>
          <a:p>
            <a:pPr algn="ctr"/>
            <a:r>
              <a:rPr lang="en-US" sz="1400"/>
              <a:t>Bithynia11</a:t>
            </a:r>
          </a:p>
        </p:txBody>
      </p:sp>
      <p:sp>
        <p:nvSpPr>
          <p:cNvPr id="8" name="TextBox 7">
            <a:extLst>
              <a:ext uri="{FF2B5EF4-FFF2-40B4-BE49-F238E27FC236}">
                <a16:creationId xmlns:a16="http://schemas.microsoft.com/office/drawing/2014/main" id="{675994F5-1E2D-A471-4324-E38317DE51B4}"/>
              </a:ext>
            </a:extLst>
          </p:cNvPr>
          <p:cNvSpPr txBox="1"/>
          <p:nvPr/>
        </p:nvSpPr>
        <p:spPr>
          <a:xfrm>
            <a:off x="7332662" y="2428875"/>
            <a:ext cx="1163638" cy="523220"/>
          </a:xfrm>
          <a:prstGeom prst="rect">
            <a:avLst/>
          </a:prstGeom>
          <a:solidFill>
            <a:schemeClr val="bg1"/>
          </a:solidFill>
          <a:ln>
            <a:solidFill>
              <a:schemeClr val="accent1"/>
            </a:solidFill>
          </a:ln>
        </p:spPr>
        <p:txBody>
          <a:bodyPr wrap="square" rtlCol="0">
            <a:spAutoFit/>
          </a:bodyPr>
          <a:lstStyle/>
          <a:p>
            <a:pPr algn="ctr"/>
            <a:r>
              <a:rPr lang="en-US" sz="1400"/>
              <a:t>Cappadocia</a:t>
            </a:r>
          </a:p>
          <a:p>
            <a:pPr algn="ctr"/>
            <a:r>
              <a:rPr lang="en-US" sz="1400"/>
              <a:t>10</a:t>
            </a:r>
          </a:p>
        </p:txBody>
      </p:sp>
      <p:sp>
        <p:nvSpPr>
          <p:cNvPr id="9" name="TextBox 8">
            <a:extLst>
              <a:ext uri="{FF2B5EF4-FFF2-40B4-BE49-F238E27FC236}">
                <a16:creationId xmlns:a16="http://schemas.microsoft.com/office/drawing/2014/main" id="{4AA4A8A5-3F91-AE38-087C-EC208FFD58AA}"/>
              </a:ext>
            </a:extLst>
          </p:cNvPr>
          <p:cNvSpPr txBox="1"/>
          <p:nvPr/>
        </p:nvSpPr>
        <p:spPr>
          <a:xfrm>
            <a:off x="4052887" y="2133600"/>
            <a:ext cx="828675" cy="523220"/>
          </a:xfrm>
          <a:prstGeom prst="rect">
            <a:avLst/>
          </a:prstGeom>
          <a:solidFill>
            <a:schemeClr val="bg1"/>
          </a:solidFill>
          <a:ln>
            <a:solidFill>
              <a:schemeClr val="accent1"/>
            </a:solidFill>
          </a:ln>
        </p:spPr>
        <p:txBody>
          <a:bodyPr wrap="square" rtlCol="0">
            <a:spAutoFit/>
          </a:bodyPr>
          <a:lstStyle/>
          <a:p>
            <a:pPr algn="ctr"/>
            <a:r>
              <a:rPr lang="en-US" sz="1400"/>
              <a:t>Phrygia</a:t>
            </a:r>
          </a:p>
          <a:p>
            <a:pPr algn="ctr"/>
            <a:r>
              <a:rPr lang="en-US" sz="1400"/>
              <a:t>8</a:t>
            </a:r>
          </a:p>
        </p:txBody>
      </p:sp>
      <p:sp>
        <p:nvSpPr>
          <p:cNvPr id="10" name="TextBox 9">
            <a:extLst>
              <a:ext uri="{FF2B5EF4-FFF2-40B4-BE49-F238E27FC236}">
                <a16:creationId xmlns:a16="http://schemas.microsoft.com/office/drawing/2014/main" id="{FD9ED681-7480-D0AE-CAB4-462C92354943}"/>
              </a:ext>
            </a:extLst>
          </p:cNvPr>
          <p:cNvSpPr txBox="1"/>
          <p:nvPr/>
        </p:nvSpPr>
        <p:spPr>
          <a:xfrm>
            <a:off x="3904855" y="3085445"/>
            <a:ext cx="706438" cy="523220"/>
          </a:xfrm>
          <a:prstGeom prst="rect">
            <a:avLst/>
          </a:prstGeom>
          <a:solidFill>
            <a:schemeClr val="bg1"/>
          </a:solidFill>
          <a:ln>
            <a:solidFill>
              <a:schemeClr val="accent1"/>
            </a:solidFill>
          </a:ln>
        </p:spPr>
        <p:txBody>
          <a:bodyPr wrap="square" rtlCol="0">
            <a:spAutoFit/>
          </a:bodyPr>
          <a:lstStyle/>
          <a:p>
            <a:pPr algn="ctr"/>
            <a:r>
              <a:rPr lang="en-US" sz="1400"/>
              <a:t>Pisidia</a:t>
            </a:r>
          </a:p>
          <a:p>
            <a:pPr algn="ctr"/>
            <a:r>
              <a:rPr lang="en-US" sz="1400"/>
              <a:t>14</a:t>
            </a:r>
          </a:p>
        </p:txBody>
      </p:sp>
      <p:sp>
        <p:nvSpPr>
          <p:cNvPr id="11" name="TextBox 10">
            <a:extLst>
              <a:ext uri="{FF2B5EF4-FFF2-40B4-BE49-F238E27FC236}">
                <a16:creationId xmlns:a16="http://schemas.microsoft.com/office/drawing/2014/main" id="{EA48DA63-8DFB-DB27-DB33-584BE147DE34}"/>
              </a:ext>
            </a:extLst>
          </p:cNvPr>
          <p:cNvSpPr txBox="1"/>
          <p:nvPr/>
        </p:nvSpPr>
        <p:spPr>
          <a:xfrm>
            <a:off x="2564607" y="2637770"/>
            <a:ext cx="601663" cy="523220"/>
          </a:xfrm>
          <a:prstGeom prst="rect">
            <a:avLst/>
          </a:prstGeom>
          <a:solidFill>
            <a:schemeClr val="bg1"/>
          </a:solidFill>
          <a:ln>
            <a:solidFill>
              <a:schemeClr val="accent1"/>
            </a:solidFill>
          </a:ln>
        </p:spPr>
        <p:txBody>
          <a:bodyPr wrap="square" rtlCol="0">
            <a:spAutoFit/>
          </a:bodyPr>
          <a:lstStyle/>
          <a:p>
            <a:pPr algn="ctr"/>
            <a:r>
              <a:rPr lang="en-US" sz="1400"/>
              <a:t>Asia</a:t>
            </a:r>
          </a:p>
          <a:p>
            <a:pPr algn="ctr"/>
            <a:r>
              <a:rPr lang="en-US" sz="1400"/>
              <a:t>7</a:t>
            </a:r>
          </a:p>
        </p:txBody>
      </p:sp>
      <p:sp>
        <p:nvSpPr>
          <p:cNvPr id="12" name="TextBox 11">
            <a:extLst>
              <a:ext uri="{FF2B5EF4-FFF2-40B4-BE49-F238E27FC236}">
                <a16:creationId xmlns:a16="http://schemas.microsoft.com/office/drawing/2014/main" id="{6AE604FE-39B8-2102-D51D-CB1E82D8AF07}"/>
              </a:ext>
            </a:extLst>
          </p:cNvPr>
          <p:cNvSpPr txBox="1"/>
          <p:nvPr/>
        </p:nvSpPr>
        <p:spPr>
          <a:xfrm>
            <a:off x="4566245" y="3496657"/>
            <a:ext cx="1020763" cy="523220"/>
          </a:xfrm>
          <a:prstGeom prst="rect">
            <a:avLst/>
          </a:prstGeom>
          <a:solidFill>
            <a:schemeClr val="bg1"/>
          </a:solidFill>
          <a:ln>
            <a:solidFill>
              <a:schemeClr val="accent1"/>
            </a:solidFill>
          </a:ln>
        </p:spPr>
        <p:txBody>
          <a:bodyPr wrap="square" rtlCol="0">
            <a:spAutoFit/>
          </a:bodyPr>
          <a:lstStyle/>
          <a:p>
            <a:pPr algn="ctr"/>
            <a:r>
              <a:rPr lang="en-US" sz="1400"/>
              <a:t>Pamphylia</a:t>
            </a:r>
          </a:p>
          <a:p>
            <a:pPr algn="ctr"/>
            <a:r>
              <a:rPr lang="en-US" sz="1400"/>
              <a:t>7</a:t>
            </a:r>
          </a:p>
        </p:txBody>
      </p:sp>
      <p:sp>
        <p:nvSpPr>
          <p:cNvPr id="13" name="TextBox 12">
            <a:extLst>
              <a:ext uri="{FF2B5EF4-FFF2-40B4-BE49-F238E27FC236}">
                <a16:creationId xmlns:a16="http://schemas.microsoft.com/office/drawing/2014/main" id="{3D4E8FC0-54A9-0F61-24F0-B15C48F37773}"/>
              </a:ext>
            </a:extLst>
          </p:cNvPr>
          <p:cNvSpPr txBox="1"/>
          <p:nvPr/>
        </p:nvSpPr>
        <p:spPr>
          <a:xfrm>
            <a:off x="5274468" y="2020118"/>
            <a:ext cx="828675" cy="523220"/>
          </a:xfrm>
          <a:prstGeom prst="rect">
            <a:avLst/>
          </a:prstGeom>
          <a:solidFill>
            <a:schemeClr val="bg1"/>
          </a:solidFill>
          <a:ln>
            <a:solidFill>
              <a:schemeClr val="accent1"/>
            </a:solidFill>
          </a:ln>
        </p:spPr>
        <p:txBody>
          <a:bodyPr wrap="square" rtlCol="0">
            <a:spAutoFit/>
          </a:bodyPr>
          <a:lstStyle/>
          <a:p>
            <a:pPr algn="ctr"/>
            <a:r>
              <a:rPr lang="en-US" sz="1400"/>
              <a:t>Galatia</a:t>
            </a:r>
          </a:p>
          <a:p>
            <a:pPr algn="ctr"/>
            <a:r>
              <a:rPr lang="en-US" sz="1400"/>
              <a:t>5</a:t>
            </a:r>
          </a:p>
        </p:txBody>
      </p:sp>
      <p:sp>
        <p:nvSpPr>
          <p:cNvPr id="14" name="TextBox 13">
            <a:extLst>
              <a:ext uri="{FF2B5EF4-FFF2-40B4-BE49-F238E27FC236}">
                <a16:creationId xmlns:a16="http://schemas.microsoft.com/office/drawing/2014/main" id="{8E114C50-0609-24CE-63C3-6A41FF276464}"/>
              </a:ext>
            </a:extLst>
          </p:cNvPr>
          <p:cNvSpPr txBox="1"/>
          <p:nvPr/>
        </p:nvSpPr>
        <p:spPr>
          <a:xfrm>
            <a:off x="2960291" y="3347055"/>
            <a:ext cx="630238" cy="523220"/>
          </a:xfrm>
          <a:prstGeom prst="rect">
            <a:avLst/>
          </a:prstGeom>
          <a:solidFill>
            <a:schemeClr val="bg1"/>
          </a:solidFill>
          <a:ln>
            <a:solidFill>
              <a:schemeClr val="accent1"/>
            </a:solidFill>
          </a:ln>
        </p:spPr>
        <p:txBody>
          <a:bodyPr wrap="square" rtlCol="0">
            <a:spAutoFit/>
          </a:bodyPr>
          <a:lstStyle/>
          <a:p>
            <a:pPr algn="ctr"/>
            <a:r>
              <a:rPr lang="en-US" sz="1400"/>
              <a:t>Caria</a:t>
            </a:r>
          </a:p>
          <a:p>
            <a:pPr algn="ctr"/>
            <a:r>
              <a:rPr lang="en-US" sz="1400"/>
              <a:t>4</a:t>
            </a:r>
          </a:p>
        </p:txBody>
      </p:sp>
      <p:sp>
        <p:nvSpPr>
          <p:cNvPr id="15" name="TextBox 14">
            <a:extLst>
              <a:ext uri="{FF2B5EF4-FFF2-40B4-BE49-F238E27FC236}">
                <a16:creationId xmlns:a16="http://schemas.microsoft.com/office/drawing/2014/main" id="{87FBF219-BF38-625F-2366-AE59AFB500A2}"/>
              </a:ext>
            </a:extLst>
          </p:cNvPr>
          <p:cNvSpPr txBox="1"/>
          <p:nvPr/>
        </p:nvSpPr>
        <p:spPr>
          <a:xfrm>
            <a:off x="7666036" y="1146362"/>
            <a:ext cx="735013" cy="523220"/>
          </a:xfrm>
          <a:prstGeom prst="rect">
            <a:avLst/>
          </a:prstGeom>
          <a:solidFill>
            <a:schemeClr val="bg1"/>
          </a:solidFill>
          <a:ln>
            <a:solidFill>
              <a:schemeClr val="accent1"/>
            </a:solidFill>
          </a:ln>
        </p:spPr>
        <p:txBody>
          <a:bodyPr wrap="square" rtlCol="0">
            <a:spAutoFit/>
          </a:bodyPr>
          <a:lstStyle/>
          <a:p>
            <a:pPr algn="ctr"/>
            <a:r>
              <a:rPr lang="en-US" sz="1400"/>
              <a:t>Pontus</a:t>
            </a:r>
          </a:p>
          <a:p>
            <a:pPr algn="ctr"/>
            <a:r>
              <a:rPr lang="en-US" sz="1400"/>
              <a:t>3</a:t>
            </a:r>
          </a:p>
        </p:txBody>
      </p:sp>
      <p:sp>
        <p:nvSpPr>
          <p:cNvPr id="16" name="TextBox 15">
            <a:extLst>
              <a:ext uri="{FF2B5EF4-FFF2-40B4-BE49-F238E27FC236}">
                <a16:creationId xmlns:a16="http://schemas.microsoft.com/office/drawing/2014/main" id="{D50EBAA7-322B-129C-D844-40722B854D57}"/>
              </a:ext>
            </a:extLst>
          </p:cNvPr>
          <p:cNvSpPr txBox="1"/>
          <p:nvPr/>
        </p:nvSpPr>
        <p:spPr>
          <a:xfrm>
            <a:off x="5945980" y="845298"/>
            <a:ext cx="1230313" cy="523220"/>
          </a:xfrm>
          <a:prstGeom prst="rect">
            <a:avLst/>
          </a:prstGeom>
          <a:solidFill>
            <a:schemeClr val="bg1"/>
          </a:solidFill>
          <a:ln>
            <a:solidFill>
              <a:schemeClr val="accent1"/>
            </a:solidFill>
          </a:ln>
        </p:spPr>
        <p:txBody>
          <a:bodyPr wrap="square" rtlCol="0">
            <a:spAutoFit/>
          </a:bodyPr>
          <a:lstStyle/>
          <a:p>
            <a:pPr algn="ctr"/>
            <a:r>
              <a:rPr lang="en-US" sz="1400"/>
              <a:t>Paphlagonia</a:t>
            </a:r>
          </a:p>
          <a:p>
            <a:pPr algn="ctr"/>
            <a:r>
              <a:rPr lang="en-US" sz="1400"/>
              <a:t>3</a:t>
            </a:r>
          </a:p>
        </p:txBody>
      </p:sp>
      <p:sp>
        <p:nvSpPr>
          <p:cNvPr id="17" name="TextBox 16">
            <a:extLst>
              <a:ext uri="{FF2B5EF4-FFF2-40B4-BE49-F238E27FC236}">
                <a16:creationId xmlns:a16="http://schemas.microsoft.com/office/drawing/2014/main" id="{5035E3FC-2FAE-BAD6-25F8-DED38200186A}"/>
              </a:ext>
            </a:extLst>
          </p:cNvPr>
          <p:cNvSpPr txBox="1"/>
          <p:nvPr/>
        </p:nvSpPr>
        <p:spPr>
          <a:xfrm>
            <a:off x="3742530" y="3820507"/>
            <a:ext cx="620713" cy="523220"/>
          </a:xfrm>
          <a:prstGeom prst="rect">
            <a:avLst/>
          </a:prstGeom>
          <a:solidFill>
            <a:schemeClr val="bg1"/>
          </a:solidFill>
          <a:ln>
            <a:solidFill>
              <a:schemeClr val="accent1"/>
            </a:solidFill>
          </a:ln>
        </p:spPr>
        <p:txBody>
          <a:bodyPr wrap="square" rtlCol="0">
            <a:spAutoFit/>
          </a:bodyPr>
          <a:lstStyle/>
          <a:p>
            <a:pPr algn="ctr"/>
            <a:r>
              <a:rPr lang="en-US" sz="1400"/>
              <a:t>Lycia</a:t>
            </a:r>
          </a:p>
          <a:p>
            <a:pPr algn="ctr"/>
            <a:r>
              <a:rPr lang="en-US" sz="1400"/>
              <a:t>1</a:t>
            </a:r>
          </a:p>
        </p:txBody>
      </p:sp>
      <p:sp>
        <p:nvSpPr>
          <p:cNvPr id="18" name="TextBox 17">
            <a:extLst>
              <a:ext uri="{FF2B5EF4-FFF2-40B4-BE49-F238E27FC236}">
                <a16:creationId xmlns:a16="http://schemas.microsoft.com/office/drawing/2014/main" id="{D3D3283C-4666-584B-7137-ED3AD196F80E}"/>
              </a:ext>
            </a:extLst>
          </p:cNvPr>
          <p:cNvSpPr txBox="1"/>
          <p:nvPr/>
        </p:nvSpPr>
        <p:spPr>
          <a:xfrm>
            <a:off x="7828759" y="3820507"/>
            <a:ext cx="109259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Coele-Syria</a:t>
            </a:r>
          </a:p>
          <a:p>
            <a:pPr algn="ctr"/>
            <a:r>
              <a:rPr lang="en-US" sz="1400">
                <a:solidFill>
                  <a:srgbClr val="FF0000"/>
                </a:solidFill>
              </a:rPr>
              <a:t>22</a:t>
            </a:r>
          </a:p>
        </p:txBody>
      </p:sp>
      <p:sp>
        <p:nvSpPr>
          <p:cNvPr id="19" name="TextBox 18">
            <a:extLst>
              <a:ext uri="{FF2B5EF4-FFF2-40B4-BE49-F238E27FC236}">
                <a16:creationId xmlns:a16="http://schemas.microsoft.com/office/drawing/2014/main" id="{A8CBA2D2-0856-FC10-1149-9799F8BDAFCF}"/>
              </a:ext>
            </a:extLst>
          </p:cNvPr>
          <p:cNvSpPr txBox="1"/>
          <p:nvPr/>
        </p:nvSpPr>
        <p:spPr>
          <a:xfrm>
            <a:off x="7427911" y="4966869"/>
            <a:ext cx="97313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Phoenicia</a:t>
            </a:r>
          </a:p>
          <a:p>
            <a:pPr algn="ctr"/>
            <a:r>
              <a:rPr lang="en-US" sz="1400">
                <a:solidFill>
                  <a:srgbClr val="FF0000"/>
                </a:solidFill>
              </a:rPr>
              <a:t>10</a:t>
            </a:r>
          </a:p>
        </p:txBody>
      </p:sp>
      <p:sp>
        <p:nvSpPr>
          <p:cNvPr id="20" name="TextBox 19">
            <a:extLst>
              <a:ext uri="{FF2B5EF4-FFF2-40B4-BE49-F238E27FC236}">
                <a16:creationId xmlns:a16="http://schemas.microsoft.com/office/drawing/2014/main" id="{51433F0D-5ADF-E804-52B5-285B42F7987C}"/>
              </a:ext>
            </a:extLst>
          </p:cNvPr>
          <p:cNvSpPr txBox="1"/>
          <p:nvPr/>
        </p:nvSpPr>
        <p:spPr>
          <a:xfrm>
            <a:off x="7332662" y="6096891"/>
            <a:ext cx="992188"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Palestine</a:t>
            </a:r>
          </a:p>
          <a:p>
            <a:pPr algn="ctr"/>
            <a:r>
              <a:rPr lang="en-US" sz="1400">
                <a:solidFill>
                  <a:srgbClr val="FF0000"/>
                </a:solidFill>
              </a:rPr>
              <a:t>19</a:t>
            </a:r>
          </a:p>
        </p:txBody>
      </p:sp>
      <p:sp>
        <p:nvSpPr>
          <p:cNvPr id="21" name="TextBox 20">
            <a:extLst>
              <a:ext uri="{FF2B5EF4-FFF2-40B4-BE49-F238E27FC236}">
                <a16:creationId xmlns:a16="http://schemas.microsoft.com/office/drawing/2014/main" id="{ECFC7085-9BF5-6727-15BA-BBFBA0524149}"/>
              </a:ext>
            </a:extLst>
          </p:cNvPr>
          <p:cNvSpPr txBox="1"/>
          <p:nvPr/>
        </p:nvSpPr>
        <p:spPr>
          <a:xfrm>
            <a:off x="5587008" y="5228479"/>
            <a:ext cx="745332" cy="523220"/>
          </a:xfrm>
          <a:prstGeom prst="rect">
            <a:avLst/>
          </a:prstGeom>
          <a:solidFill>
            <a:schemeClr val="bg1"/>
          </a:solidFill>
          <a:ln>
            <a:solidFill>
              <a:srgbClr val="FF0000"/>
            </a:solidFill>
          </a:ln>
        </p:spPr>
        <p:txBody>
          <a:bodyPr wrap="square" rtlCol="0">
            <a:spAutoFit/>
          </a:bodyPr>
          <a:lstStyle/>
          <a:p>
            <a:pPr algn="ctr"/>
            <a:r>
              <a:rPr lang="en-US" sz="1400">
                <a:solidFill>
                  <a:srgbClr val="FF0000"/>
                </a:solidFill>
              </a:rPr>
              <a:t>Cyprus</a:t>
            </a:r>
          </a:p>
          <a:p>
            <a:pPr algn="ctr"/>
            <a:r>
              <a:rPr lang="en-US" sz="1400">
                <a:solidFill>
                  <a:srgbClr val="FF0000"/>
                </a:solidFill>
              </a:rPr>
              <a:t>2</a:t>
            </a:r>
          </a:p>
        </p:txBody>
      </p:sp>
      <p:sp>
        <p:nvSpPr>
          <p:cNvPr id="22" name="TextBox 21">
            <a:extLst>
              <a:ext uri="{FF2B5EF4-FFF2-40B4-BE49-F238E27FC236}">
                <a16:creationId xmlns:a16="http://schemas.microsoft.com/office/drawing/2014/main" id="{59D69D64-C980-FADC-36D1-FF246979D463}"/>
              </a:ext>
            </a:extLst>
          </p:cNvPr>
          <p:cNvSpPr txBox="1"/>
          <p:nvPr/>
        </p:nvSpPr>
        <p:spPr>
          <a:xfrm>
            <a:off x="842425" y="4819687"/>
            <a:ext cx="3062430" cy="1477328"/>
          </a:xfrm>
          <a:prstGeom prst="rect">
            <a:avLst/>
          </a:prstGeom>
          <a:solidFill>
            <a:schemeClr val="bg1"/>
          </a:solidFill>
        </p:spPr>
        <p:txBody>
          <a:bodyPr wrap="square" rtlCol="0">
            <a:spAutoFit/>
          </a:bodyPr>
          <a:lstStyle/>
          <a:p>
            <a:endParaRPr lang="en-US" dirty="0"/>
          </a:p>
          <a:p>
            <a:r>
              <a:rPr lang="en-US" dirty="0"/>
              <a:t>Anatolia/Turkey: 109 = 49% </a:t>
            </a:r>
          </a:p>
          <a:p>
            <a:endParaRPr lang="en-US" dirty="0"/>
          </a:p>
          <a:p>
            <a:r>
              <a:rPr lang="en-US" dirty="0">
                <a:solidFill>
                  <a:srgbClr val="FF0000"/>
                </a:solidFill>
              </a:rPr>
              <a:t>Palestine/Syria: 53 = 24%</a:t>
            </a:r>
          </a:p>
          <a:p>
            <a:r>
              <a:rPr lang="en-US" dirty="0">
                <a:solidFill>
                  <a:srgbClr val="FF0000"/>
                </a:solidFill>
              </a:rPr>
              <a:t> </a:t>
            </a:r>
          </a:p>
        </p:txBody>
      </p:sp>
    </p:spTree>
    <p:extLst>
      <p:ext uri="{BB962C8B-B14F-4D97-AF65-F5344CB8AC3E}">
        <p14:creationId xmlns:p14="http://schemas.microsoft.com/office/powerpoint/2010/main" val="386450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3FED267-7326-54B9-0D11-0B2C907FFBAD}"/>
              </a:ext>
            </a:extLst>
          </p:cNvPr>
          <p:cNvGraphicFramePr>
            <a:graphicFrameLocks noGrp="1"/>
          </p:cNvGraphicFramePr>
          <p:nvPr>
            <p:extLst>
              <p:ext uri="{D42A27DB-BD31-4B8C-83A1-F6EECF244321}">
                <p14:modId xmlns:p14="http://schemas.microsoft.com/office/powerpoint/2010/main" val="970042227"/>
              </p:ext>
            </p:extLst>
          </p:nvPr>
        </p:nvGraphicFramePr>
        <p:xfrm>
          <a:off x="4245919" y="762726"/>
          <a:ext cx="3031181" cy="4298790"/>
        </p:xfrm>
        <a:graphic>
          <a:graphicData uri="http://schemas.openxmlformats.org/drawingml/2006/table">
            <a:tbl>
              <a:tblPr firstRow="1" firstCol="1" bandRow="1">
                <a:tableStyleId>{5C22544A-7EE6-4342-B048-85BDC9FD1C3A}</a:tableStyleId>
              </a:tblPr>
              <a:tblGrid>
                <a:gridCol w="1978140">
                  <a:extLst>
                    <a:ext uri="{9D8B030D-6E8A-4147-A177-3AD203B41FA5}">
                      <a16:colId xmlns:a16="http://schemas.microsoft.com/office/drawing/2014/main" val="997027429"/>
                    </a:ext>
                  </a:extLst>
                </a:gridCol>
                <a:gridCol w="433916">
                  <a:extLst>
                    <a:ext uri="{9D8B030D-6E8A-4147-A177-3AD203B41FA5}">
                      <a16:colId xmlns:a16="http://schemas.microsoft.com/office/drawing/2014/main" val="2932874703"/>
                    </a:ext>
                  </a:extLst>
                </a:gridCol>
                <a:gridCol w="619125">
                  <a:extLst>
                    <a:ext uri="{9D8B030D-6E8A-4147-A177-3AD203B41FA5}">
                      <a16:colId xmlns:a16="http://schemas.microsoft.com/office/drawing/2014/main" val="2582112825"/>
                    </a:ext>
                  </a:extLst>
                </a:gridCol>
              </a:tblGrid>
              <a:tr h="201075">
                <a:tc>
                  <a:txBody>
                    <a:bodyPr/>
                    <a:lstStyle/>
                    <a:p>
                      <a:pPr>
                        <a:lnSpc>
                          <a:spcPct val="107000"/>
                        </a:lnSpc>
                        <a:spcAft>
                          <a:spcPts val="800"/>
                        </a:spcAft>
                      </a:pPr>
                      <a:r>
                        <a:rPr lang="en-US" sz="1800" kern="100">
                          <a:effectLst/>
                        </a:rPr>
                        <a:t>Province</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73710894"/>
                  </a:ext>
                </a:extLst>
              </a:tr>
              <a:tr h="279999">
                <a:tc>
                  <a:txBody>
                    <a:bodyPr/>
                    <a:lstStyle/>
                    <a:p>
                      <a:pPr>
                        <a:lnSpc>
                          <a:spcPct val="107000"/>
                        </a:lnSpc>
                        <a:spcAft>
                          <a:spcPts val="800"/>
                        </a:spcAft>
                      </a:pPr>
                      <a:r>
                        <a:rPr lang="en-US" sz="1800" kern="100">
                          <a:effectLst/>
                        </a:rPr>
                        <a:t>Galatia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710200538"/>
                  </a:ext>
                </a:extLst>
              </a:tr>
              <a:tr h="279999">
                <a:tc>
                  <a:txBody>
                    <a:bodyPr/>
                    <a:lstStyle/>
                    <a:p>
                      <a:pPr>
                        <a:lnSpc>
                          <a:spcPct val="107000"/>
                        </a:lnSpc>
                        <a:spcAft>
                          <a:spcPts val="800"/>
                        </a:spcAft>
                      </a:pPr>
                      <a:r>
                        <a:rPr lang="en-US" sz="1800" kern="100">
                          <a:effectLst/>
                        </a:rPr>
                        <a:t>Greater Armenia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560168728"/>
                  </a:ext>
                </a:extLst>
              </a:tr>
              <a:tr h="279999">
                <a:tc>
                  <a:txBody>
                    <a:bodyPr/>
                    <a:lstStyle/>
                    <a:p>
                      <a:pPr>
                        <a:lnSpc>
                          <a:spcPct val="107000"/>
                        </a:lnSpc>
                        <a:spcAft>
                          <a:spcPts val="800"/>
                        </a:spcAft>
                      </a:pPr>
                      <a:r>
                        <a:rPr lang="en-US" sz="1800" kern="100">
                          <a:effectLst/>
                        </a:rPr>
                        <a:t>Libya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222244142"/>
                  </a:ext>
                </a:extLst>
              </a:tr>
              <a:tr h="279999">
                <a:tc>
                  <a:txBody>
                    <a:bodyPr/>
                    <a:lstStyle/>
                    <a:p>
                      <a:pPr>
                        <a:lnSpc>
                          <a:spcPct val="107000"/>
                        </a:lnSpc>
                        <a:spcAft>
                          <a:spcPts val="800"/>
                        </a:spcAft>
                      </a:pPr>
                      <a:r>
                        <a:rPr lang="en-US" sz="1800" kern="100">
                          <a:effectLst/>
                        </a:rPr>
                        <a:t>Caria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2.5</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694062551"/>
                  </a:ext>
                </a:extLst>
              </a:tr>
              <a:tr h="279999">
                <a:tc>
                  <a:txBody>
                    <a:bodyPr/>
                    <a:lstStyle/>
                    <a:p>
                      <a:pPr>
                        <a:lnSpc>
                          <a:spcPct val="107000"/>
                        </a:lnSpc>
                        <a:spcAft>
                          <a:spcPts val="800"/>
                        </a:spcAft>
                      </a:pPr>
                      <a:r>
                        <a:rPr lang="en-US" sz="1800" kern="100">
                          <a:effectLst/>
                        </a:rPr>
                        <a:t>Mesopotamia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4</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2.0</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624104707"/>
                  </a:ext>
                </a:extLst>
              </a:tr>
              <a:tr h="279999">
                <a:tc>
                  <a:txBody>
                    <a:bodyPr/>
                    <a:lstStyle/>
                    <a:p>
                      <a:pPr>
                        <a:lnSpc>
                          <a:spcPct val="107000"/>
                        </a:lnSpc>
                        <a:spcAft>
                          <a:spcPts val="800"/>
                        </a:spcAft>
                      </a:pPr>
                      <a:r>
                        <a:rPr lang="en-US" sz="1800" kern="100">
                          <a:effectLst/>
                        </a:rPr>
                        <a:t>Islands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4</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2.0</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538323235"/>
                  </a:ext>
                </a:extLst>
              </a:tr>
              <a:tr h="279999">
                <a:tc>
                  <a:txBody>
                    <a:bodyPr/>
                    <a:lstStyle/>
                    <a:p>
                      <a:pPr>
                        <a:lnSpc>
                          <a:spcPct val="107000"/>
                        </a:lnSpc>
                        <a:spcAft>
                          <a:spcPts val="800"/>
                        </a:spcAft>
                      </a:pPr>
                      <a:r>
                        <a:rPr lang="en-US" sz="1800" kern="100">
                          <a:effectLst/>
                        </a:rPr>
                        <a:t>Pontus Polemon.</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3</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1.5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010565755"/>
                  </a:ext>
                </a:extLst>
              </a:tr>
              <a:tr h="279999">
                <a:tc>
                  <a:txBody>
                    <a:bodyPr/>
                    <a:lstStyle/>
                    <a:p>
                      <a:pPr>
                        <a:lnSpc>
                          <a:spcPct val="107000"/>
                        </a:lnSpc>
                        <a:spcAft>
                          <a:spcPts val="800"/>
                        </a:spcAft>
                      </a:pPr>
                      <a:r>
                        <a:rPr lang="en-US" sz="1800" kern="100">
                          <a:effectLst/>
                        </a:rPr>
                        <a:t>Paphlagonia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3</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1.5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746284630"/>
                  </a:ext>
                </a:extLst>
              </a:tr>
              <a:tr h="279999">
                <a:tc>
                  <a:txBody>
                    <a:bodyPr/>
                    <a:lstStyle/>
                    <a:p>
                      <a:pPr>
                        <a:lnSpc>
                          <a:spcPct val="107000"/>
                        </a:lnSpc>
                        <a:spcAft>
                          <a:spcPts val="800"/>
                        </a:spcAft>
                      </a:pPr>
                      <a:r>
                        <a:rPr lang="en-US" sz="1800" kern="100">
                          <a:effectLst/>
                        </a:rPr>
                        <a:t>Hellas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3</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1.5</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673116827"/>
                  </a:ext>
                </a:extLst>
              </a:tr>
              <a:tr h="279999">
                <a:tc>
                  <a:txBody>
                    <a:bodyPr/>
                    <a:lstStyle/>
                    <a:p>
                      <a:pPr>
                        <a:lnSpc>
                          <a:spcPct val="107000"/>
                        </a:lnSpc>
                        <a:spcAft>
                          <a:spcPts val="800"/>
                        </a:spcAft>
                      </a:pPr>
                      <a:r>
                        <a:rPr lang="en-US" sz="1800" kern="100">
                          <a:effectLst/>
                        </a:rPr>
                        <a:t>“West”</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3</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1.5</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790645101"/>
                  </a:ext>
                </a:extLst>
              </a:tr>
              <a:tr h="279999">
                <a:tc>
                  <a:txBody>
                    <a:bodyPr/>
                    <a:lstStyle/>
                    <a:p>
                      <a:pPr>
                        <a:lnSpc>
                          <a:spcPct val="107000"/>
                        </a:lnSpc>
                        <a:spcAft>
                          <a:spcPts val="800"/>
                        </a:spcAft>
                      </a:pPr>
                      <a:r>
                        <a:rPr lang="en-US" sz="1800" kern="100">
                          <a:effectLst/>
                        </a:rPr>
                        <a:t>Lesser Armenia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198578593"/>
                  </a:ext>
                </a:extLst>
              </a:tr>
              <a:tr h="279999">
                <a:tc>
                  <a:txBody>
                    <a:bodyPr/>
                    <a:lstStyle/>
                    <a:p>
                      <a:pPr>
                        <a:lnSpc>
                          <a:spcPct val="107000"/>
                        </a:lnSpc>
                        <a:spcAft>
                          <a:spcPts val="800"/>
                        </a:spcAft>
                      </a:pPr>
                      <a:r>
                        <a:rPr lang="en-US" sz="1800" kern="100">
                          <a:effectLst/>
                        </a:rPr>
                        <a:t>Cyprus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85475860"/>
                  </a:ext>
                </a:extLst>
              </a:tr>
              <a:tr h="279999">
                <a:tc>
                  <a:txBody>
                    <a:bodyPr/>
                    <a:lstStyle/>
                    <a:p>
                      <a:pPr>
                        <a:lnSpc>
                          <a:spcPct val="107000"/>
                        </a:lnSpc>
                        <a:spcAft>
                          <a:spcPts val="800"/>
                        </a:spcAft>
                      </a:pPr>
                      <a:r>
                        <a:rPr lang="en-US" sz="1800" kern="100">
                          <a:effectLst/>
                        </a:rPr>
                        <a:t>Macedonia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854615985"/>
                  </a:ext>
                </a:extLst>
              </a:tr>
              <a:tr h="279999">
                <a:tc>
                  <a:txBody>
                    <a:bodyPr/>
                    <a:lstStyle/>
                    <a:p>
                      <a:pPr>
                        <a:lnSpc>
                          <a:spcPct val="107000"/>
                        </a:lnSpc>
                        <a:spcAft>
                          <a:spcPts val="800"/>
                        </a:spcAft>
                      </a:pPr>
                      <a:r>
                        <a:rPr lang="en-US" sz="1800" kern="100">
                          <a:effectLst/>
                        </a:rPr>
                        <a:t>Thessalia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2</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1</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049198953"/>
                  </a:ext>
                </a:extLst>
              </a:tr>
            </a:tbl>
          </a:graphicData>
        </a:graphic>
      </p:graphicFrame>
      <p:graphicFrame>
        <p:nvGraphicFramePr>
          <p:cNvPr id="4" name="Table 3">
            <a:extLst>
              <a:ext uri="{FF2B5EF4-FFF2-40B4-BE49-F238E27FC236}">
                <a16:creationId xmlns:a16="http://schemas.microsoft.com/office/drawing/2014/main" id="{941B3333-C5AA-8CA9-ACF0-F4EDADC147A4}"/>
              </a:ext>
            </a:extLst>
          </p:cNvPr>
          <p:cNvGraphicFramePr>
            <a:graphicFrameLocks noGrp="1"/>
          </p:cNvGraphicFramePr>
          <p:nvPr>
            <p:extLst>
              <p:ext uri="{D42A27DB-BD31-4B8C-83A1-F6EECF244321}">
                <p14:modId xmlns:p14="http://schemas.microsoft.com/office/powerpoint/2010/main" val="3905224578"/>
              </p:ext>
            </p:extLst>
          </p:nvPr>
        </p:nvGraphicFramePr>
        <p:xfrm>
          <a:off x="7922569" y="726188"/>
          <a:ext cx="3397467" cy="4298790"/>
        </p:xfrm>
        <a:graphic>
          <a:graphicData uri="http://schemas.openxmlformats.org/drawingml/2006/table">
            <a:tbl>
              <a:tblPr firstRow="1" firstCol="1" bandRow="1">
                <a:tableStyleId>{5C22544A-7EE6-4342-B048-85BDC9FD1C3A}</a:tableStyleId>
              </a:tblPr>
              <a:tblGrid>
                <a:gridCol w="1921733">
                  <a:extLst>
                    <a:ext uri="{9D8B030D-6E8A-4147-A177-3AD203B41FA5}">
                      <a16:colId xmlns:a16="http://schemas.microsoft.com/office/drawing/2014/main" val="469971117"/>
                    </a:ext>
                  </a:extLst>
                </a:gridCol>
                <a:gridCol w="681417">
                  <a:extLst>
                    <a:ext uri="{9D8B030D-6E8A-4147-A177-3AD203B41FA5}">
                      <a16:colId xmlns:a16="http://schemas.microsoft.com/office/drawing/2014/main" val="2044602904"/>
                    </a:ext>
                  </a:extLst>
                </a:gridCol>
                <a:gridCol w="794317">
                  <a:extLst>
                    <a:ext uri="{9D8B030D-6E8A-4147-A177-3AD203B41FA5}">
                      <a16:colId xmlns:a16="http://schemas.microsoft.com/office/drawing/2014/main" val="1540435486"/>
                    </a:ext>
                  </a:extLst>
                </a:gridCol>
              </a:tblGrid>
              <a:tr h="276225">
                <a:tc>
                  <a:txBody>
                    <a:bodyPr/>
                    <a:lstStyle/>
                    <a:p>
                      <a:pPr>
                        <a:lnSpc>
                          <a:spcPct val="107000"/>
                        </a:lnSpc>
                        <a:spcAft>
                          <a:spcPts val="800"/>
                        </a:spcAft>
                      </a:pPr>
                      <a:r>
                        <a:rPr lang="en-US" sz="1800" kern="100">
                          <a:effectLst/>
                        </a:rPr>
                        <a:t>Province</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total</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603731317"/>
                  </a:ext>
                </a:extLst>
              </a:tr>
              <a:tr h="262633">
                <a:tc>
                  <a:txBody>
                    <a:bodyPr/>
                    <a:lstStyle/>
                    <a:p>
                      <a:pPr>
                        <a:lnSpc>
                          <a:spcPct val="107000"/>
                        </a:lnSpc>
                        <a:spcAft>
                          <a:spcPts val="800"/>
                        </a:spcAft>
                      </a:pPr>
                      <a:r>
                        <a:rPr lang="en-US" sz="1800" kern="100">
                          <a:effectLst/>
                        </a:rPr>
                        <a:t>Persia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203370291"/>
                  </a:ext>
                </a:extLst>
              </a:tr>
              <a:tr h="262633">
                <a:tc>
                  <a:txBody>
                    <a:bodyPr/>
                    <a:lstStyle/>
                    <a:p>
                      <a:pPr>
                        <a:lnSpc>
                          <a:spcPct val="107000"/>
                        </a:lnSpc>
                        <a:spcAft>
                          <a:spcPts val="800"/>
                        </a:spcAft>
                      </a:pPr>
                      <a:r>
                        <a:rPr lang="en-US" sz="1800" kern="100">
                          <a:effectLst/>
                        </a:rPr>
                        <a:t>Lycia </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199586522"/>
                  </a:ext>
                </a:extLst>
              </a:tr>
              <a:tr h="262633">
                <a:tc>
                  <a:txBody>
                    <a:bodyPr/>
                    <a:lstStyle/>
                    <a:p>
                      <a:pPr>
                        <a:lnSpc>
                          <a:spcPct val="107000"/>
                        </a:lnSpc>
                        <a:spcAft>
                          <a:spcPts val="800"/>
                        </a:spcAft>
                      </a:pPr>
                      <a:r>
                        <a:rPr lang="en-US" sz="1800" kern="100">
                          <a:effectLst/>
                        </a:rPr>
                        <a:t>Europa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53569946"/>
                  </a:ext>
                </a:extLst>
              </a:tr>
              <a:tr h="262633">
                <a:tc>
                  <a:txBody>
                    <a:bodyPr/>
                    <a:lstStyle/>
                    <a:p>
                      <a:pPr>
                        <a:lnSpc>
                          <a:spcPct val="107000"/>
                        </a:lnSpc>
                        <a:spcAft>
                          <a:spcPts val="800"/>
                        </a:spcAft>
                      </a:pPr>
                      <a:r>
                        <a:rPr lang="en-US" sz="1800" kern="100">
                          <a:effectLst/>
                        </a:rPr>
                        <a:t>Dacia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899302614"/>
                  </a:ext>
                </a:extLst>
              </a:tr>
              <a:tr h="262633">
                <a:tc>
                  <a:txBody>
                    <a:bodyPr/>
                    <a:lstStyle/>
                    <a:p>
                      <a:pPr>
                        <a:lnSpc>
                          <a:spcPct val="107000"/>
                        </a:lnSpc>
                        <a:spcAft>
                          <a:spcPts val="800"/>
                        </a:spcAft>
                      </a:pPr>
                      <a:r>
                        <a:rPr lang="en-US" sz="1800" kern="100">
                          <a:effectLst/>
                        </a:rPr>
                        <a:t>Moesia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08987999"/>
                  </a:ext>
                </a:extLst>
              </a:tr>
              <a:tr h="262633">
                <a:tc>
                  <a:txBody>
                    <a:bodyPr/>
                    <a:lstStyle/>
                    <a:p>
                      <a:pPr>
                        <a:lnSpc>
                          <a:spcPct val="107000"/>
                        </a:lnSpc>
                        <a:spcAft>
                          <a:spcPts val="800"/>
                        </a:spcAft>
                      </a:pPr>
                      <a:r>
                        <a:rPr lang="en-US" sz="1800" kern="100">
                          <a:effectLst/>
                        </a:rPr>
                        <a:t>Calabria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0.5</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407608972"/>
                  </a:ext>
                </a:extLst>
              </a:tr>
              <a:tr h="262633">
                <a:tc>
                  <a:txBody>
                    <a:bodyPr/>
                    <a:lstStyle/>
                    <a:p>
                      <a:pPr>
                        <a:lnSpc>
                          <a:spcPct val="107000"/>
                        </a:lnSpc>
                        <a:spcAft>
                          <a:spcPts val="800"/>
                        </a:spcAft>
                      </a:pPr>
                      <a:r>
                        <a:rPr lang="en-US" sz="1800" kern="100">
                          <a:effectLst/>
                        </a:rPr>
                        <a:t>Africa Procons.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0.5</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282281720"/>
                  </a:ext>
                </a:extLst>
              </a:tr>
              <a:tr h="262633">
                <a:tc>
                  <a:txBody>
                    <a:bodyPr/>
                    <a:lstStyle/>
                    <a:p>
                      <a:pPr>
                        <a:lnSpc>
                          <a:spcPct val="107000"/>
                        </a:lnSpc>
                        <a:spcAft>
                          <a:spcPts val="800"/>
                        </a:spcAft>
                      </a:pPr>
                      <a:r>
                        <a:rPr lang="en-US" sz="1800" kern="100">
                          <a:effectLst/>
                        </a:rPr>
                        <a:t>Dardania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111329148"/>
                  </a:ext>
                </a:extLst>
              </a:tr>
              <a:tr h="262633">
                <a:tc>
                  <a:txBody>
                    <a:bodyPr/>
                    <a:lstStyle/>
                    <a:p>
                      <a:pPr>
                        <a:lnSpc>
                          <a:spcPct val="107000"/>
                        </a:lnSpc>
                        <a:spcAft>
                          <a:spcPts val="800"/>
                        </a:spcAft>
                      </a:pPr>
                      <a:r>
                        <a:rPr lang="en-US" sz="1800" kern="100">
                          <a:effectLst/>
                        </a:rPr>
                        <a:t>Dalmatia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067101003"/>
                  </a:ext>
                </a:extLst>
              </a:tr>
              <a:tr h="262633">
                <a:tc>
                  <a:txBody>
                    <a:bodyPr/>
                    <a:lstStyle/>
                    <a:p>
                      <a:pPr>
                        <a:lnSpc>
                          <a:spcPct val="107000"/>
                        </a:lnSpc>
                        <a:spcAft>
                          <a:spcPts val="800"/>
                        </a:spcAft>
                      </a:pPr>
                      <a:r>
                        <a:rPr lang="en-US" sz="1800" kern="100">
                          <a:effectLst/>
                        </a:rPr>
                        <a:t>Pannonia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832809742"/>
                  </a:ext>
                </a:extLst>
              </a:tr>
              <a:tr h="262633">
                <a:tc>
                  <a:txBody>
                    <a:bodyPr/>
                    <a:lstStyle/>
                    <a:p>
                      <a:pPr>
                        <a:lnSpc>
                          <a:spcPct val="107000"/>
                        </a:lnSpc>
                        <a:spcAft>
                          <a:spcPts val="800"/>
                        </a:spcAft>
                      </a:pPr>
                      <a:r>
                        <a:rPr lang="en-US" sz="1800" kern="100">
                          <a:effectLst/>
                        </a:rPr>
                        <a:t>Galliae</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4161356557"/>
                  </a:ext>
                </a:extLst>
              </a:tr>
              <a:tr h="262633">
                <a:tc>
                  <a:txBody>
                    <a:bodyPr/>
                    <a:lstStyle/>
                    <a:p>
                      <a:pPr>
                        <a:lnSpc>
                          <a:spcPct val="107000"/>
                        </a:lnSpc>
                        <a:spcAft>
                          <a:spcPts val="800"/>
                        </a:spcAft>
                      </a:pPr>
                      <a:r>
                        <a:rPr lang="en-US" sz="1800" kern="100">
                          <a:effectLst/>
                        </a:rPr>
                        <a:t>Gothia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82932828"/>
                  </a:ext>
                </a:extLst>
              </a:tr>
              <a:tr h="262633">
                <a:tc>
                  <a:txBody>
                    <a:bodyPr/>
                    <a:lstStyle/>
                    <a:p>
                      <a:pPr>
                        <a:lnSpc>
                          <a:spcPct val="107000"/>
                        </a:lnSpc>
                        <a:spcAft>
                          <a:spcPts val="800"/>
                        </a:spcAft>
                      </a:pPr>
                      <a:r>
                        <a:rPr lang="en-US" sz="1800" kern="100">
                          <a:effectLst/>
                        </a:rPr>
                        <a:t>Bosphorus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0.5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996713321"/>
                  </a:ext>
                </a:extLst>
              </a:tr>
              <a:tr h="262633">
                <a:tc>
                  <a:txBody>
                    <a:bodyPr/>
                    <a:lstStyle/>
                    <a:p>
                      <a:pPr algn="ctr">
                        <a:lnSpc>
                          <a:spcPct val="107000"/>
                        </a:lnSpc>
                        <a:spcAft>
                          <a:spcPts val="800"/>
                        </a:spcAft>
                      </a:pPr>
                      <a:r>
                        <a:rPr lang="en-US" sz="1800" kern="100">
                          <a:solidFill>
                            <a:srgbClr val="FFFF00"/>
                          </a:solidFill>
                          <a:effectLst/>
                        </a:rPr>
                        <a:t>Total</a:t>
                      </a:r>
                      <a:endParaRPr lang="en-US" sz="1800" kern="100">
                        <a:solidFill>
                          <a:srgbClr val="FFFF00"/>
                        </a:solidFill>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gn="ctr">
                        <a:lnSpc>
                          <a:spcPct val="107000"/>
                        </a:lnSpc>
                        <a:spcAft>
                          <a:spcPts val="800"/>
                        </a:spcAft>
                      </a:pPr>
                      <a:r>
                        <a:rPr lang="en-US" sz="1800" kern="100" dirty="0">
                          <a:solidFill>
                            <a:srgbClr val="FF0000"/>
                          </a:solidFill>
                          <a:effectLst/>
                        </a:rPr>
                        <a:t>221</a:t>
                      </a:r>
                      <a:endParaRPr lang="en-US" sz="18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419235101"/>
                  </a:ext>
                </a:extLst>
              </a:tr>
            </a:tbl>
          </a:graphicData>
        </a:graphic>
      </p:graphicFrame>
      <p:graphicFrame>
        <p:nvGraphicFramePr>
          <p:cNvPr id="5" name="Table 4">
            <a:extLst>
              <a:ext uri="{FF2B5EF4-FFF2-40B4-BE49-F238E27FC236}">
                <a16:creationId xmlns:a16="http://schemas.microsoft.com/office/drawing/2014/main" id="{4B0905A6-5029-8874-3202-F23071EA40D0}"/>
              </a:ext>
            </a:extLst>
          </p:cNvPr>
          <p:cNvGraphicFramePr>
            <a:graphicFrameLocks noGrp="1"/>
          </p:cNvGraphicFramePr>
          <p:nvPr>
            <p:extLst>
              <p:ext uri="{D42A27DB-BD31-4B8C-83A1-F6EECF244321}">
                <p14:modId xmlns:p14="http://schemas.microsoft.com/office/powerpoint/2010/main" val="2625174276"/>
              </p:ext>
            </p:extLst>
          </p:nvPr>
        </p:nvGraphicFramePr>
        <p:xfrm>
          <a:off x="636275" y="782612"/>
          <a:ext cx="2772560" cy="4298790"/>
        </p:xfrm>
        <a:graphic>
          <a:graphicData uri="http://schemas.openxmlformats.org/drawingml/2006/table">
            <a:tbl>
              <a:tblPr firstRow="1" firstCol="1" bandRow="1">
                <a:tableStyleId>{5C22544A-7EE6-4342-B048-85BDC9FD1C3A}</a:tableStyleId>
              </a:tblPr>
              <a:tblGrid>
                <a:gridCol w="1666877">
                  <a:extLst>
                    <a:ext uri="{9D8B030D-6E8A-4147-A177-3AD203B41FA5}">
                      <a16:colId xmlns:a16="http://schemas.microsoft.com/office/drawing/2014/main" val="3167595404"/>
                    </a:ext>
                  </a:extLst>
                </a:gridCol>
                <a:gridCol w="477033">
                  <a:extLst>
                    <a:ext uri="{9D8B030D-6E8A-4147-A177-3AD203B41FA5}">
                      <a16:colId xmlns:a16="http://schemas.microsoft.com/office/drawing/2014/main" val="1838295435"/>
                    </a:ext>
                  </a:extLst>
                </a:gridCol>
                <a:gridCol w="628650">
                  <a:extLst>
                    <a:ext uri="{9D8B030D-6E8A-4147-A177-3AD203B41FA5}">
                      <a16:colId xmlns:a16="http://schemas.microsoft.com/office/drawing/2014/main" val="3441401283"/>
                    </a:ext>
                  </a:extLst>
                </a:gridCol>
              </a:tblGrid>
              <a:tr h="242156">
                <a:tc>
                  <a:txBody>
                    <a:bodyPr/>
                    <a:lstStyle/>
                    <a:p>
                      <a:pPr>
                        <a:lnSpc>
                          <a:spcPct val="107000"/>
                        </a:lnSpc>
                        <a:spcAft>
                          <a:spcPts val="800"/>
                        </a:spcAft>
                      </a:pPr>
                      <a:r>
                        <a:rPr lang="en-US" sz="1800" kern="100">
                          <a:effectLst/>
                        </a:rPr>
                        <a:t>Province</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626353212"/>
                  </a:ext>
                </a:extLst>
              </a:tr>
              <a:tr h="212589">
                <a:tc>
                  <a:txBody>
                    <a:bodyPr/>
                    <a:lstStyle/>
                    <a:p>
                      <a:pPr>
                        <a:lnSpc>
                          <a:spcPct val="107000"/>
                        </a:lnSpc>
                        <a:spcAft>
                          <a:spcPts val="800"/>
                        </a:spcAft>
                      </a:pPr>
                      <a:r>
                        <a:rPr lang="en-US" sz="1800" kern="100">
                          <a:effectLst/>
                        </a:rPr>
                        <a:t>Coele-Syria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22</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11.0</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4012469877"/>
                  </a:ext>
                </a:extLst>
              </a:tr>
              <a:tr h="212589">
                <a:tc>
                  <a:txBody>
                    <a:bodyPr/>
                    <a:lstStyle/>
                    <a:p>
                      <a:pPr>
                        <a:lnSpc>
                          <a:spcPct val="107000"/>
                        </a:lnSpc>
                        <a:spcAft>
                          <a:spcPts val="800"/>
                        </a:spcAft>
                      </a:pPr>
                      <a:r>
                        <a:rPr lang="en-US" sz="1800" kern="100">
                          <a:effectLst/>
                        </a:rPr>
                        <a:t>Palestine</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19</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9.5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753997515"/>
                  </a:ext>
                </a:extLst>
              </a:tr>
              <a:tr h="212589">
                <a:tc>
                  <a:txBody>
                    <a:bodyPr/>
                    <a:lstStyle/>
                    <a:p>
                      <a:pPr>
                        <a:lnSpc>
                          <a:spcPct val="107000"/>
                        </a:lnSpc>
                        <a:spcAft>
                          <a:spcPts val="800"/>
                        </a:spcAft>
                      </a:pPr>
                      <a:r>
                        <a:rPr lang="en-US" sz="1800" kern="100">
                          <a:effectLst/>
                        </a:rPr>
                        <a:t>Isauria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17</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8.5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550986535"/>
                  </a:ext>
                </a:extLst>
              </a:tr>
              <a:tr h="212589">
                <a:tc>
                  <a:txBody>
                    <a:bodyPr/>
                    <a:lstStyle/>
                    <a:p>
                      <a:pPr>
                        <a:lnSpc>
                          <a:spcPct val="107000"/>
                        </a:lnSpc>
                        <a:spcAft>
                          <a:spcPts val="800"/>
                        </a:spcAft>
                      </a:pPr>
                      <a:r>
                        <a:rPr lang="en-US" sz="1800" kern="100">
                          <a:effectLst/>
                        </a:rPr>
                        <a:t>Egypt + Thebes</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16</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8.0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337615033"/>
                  </a:ext>
                </a:extLst>
              </a:tr>
              <a:tr h="212589">
                <a:tc>
                  <a:txBody>
                    <a:bodyPr/>
                    <a:lstStyle/>
                    <a:p>
                      <a:pPr>
                        <a:lnSpc>
                          <a:spcPct val="107000"/>
                        </a:lnSpc>
                        <a:spcAft>
                          <a:spcPts val="800"/>
                        </a:spcAft>
                      </a:pPr>
                      <a:r>
                        <a:rPr lang="en-US" sz="1800" kern="100">
                          <a:effectLst/>
                        </a:rPr>
                        <a:t>Bithynia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11</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5.5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527132166"/>
                  </a:ext>
                </a:extLst>
              </a:tr>
              <a:tr h="212589">
                <a:tc>
                  <a:txBody>
                    <a:bodyPr/>
                    <a:lstStyle/>
                    <a:p>
                      <a:pPr>
                        <a:lnSpc>
                          <a:spcPct val="107000"/>
                        </a:lnSpc>
                        <a:spcAft>
                          <a:spcPts val="800"/>
                        </a:spcAft>
                      </a:pPr>
                      <a:r>
                        <a:rPr lang="en-US" sz="1800" kern="100">
                          <a:effectLst/>
                        </a:rPr>
                        <a:t>Phoenicia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965966111"/>
                  </a:ext>
                </a:extLst>
              </a:tr>
              <a:tr h="212589">
                <a:tc>
                  <a:txBody>
                    <a:bodyPr/>
                    <a:lstStyle/>
                    <a:p>
                      <a:pPr>
                        <a:lnSpc>
                          <a:spcPct val="107000"/>
                        </a:lnSpc>
                        <a:spcAft>
                          <a:spcPts val="800"/>
                        </a:spcAft>
                      </a:pPr>
                      <a:r>
                        <a:rPr lang="en-US" sz="1800" kern="100">
                          <a:effectLst/>
                        </a:rPr>
                        <a:t>Cilicia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5.0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1410242296"/>
                  </a:ext>
                </a:extLst>
              </a:tr>
              <a:tr h="212589">
                <a:tc>
                  <a:txBody>
                    <a:bodyPr/>
                    <a:lstStyle/>
                    <a:p>
                      <a:pPr>
                        <a:lnSpc>
                          <a:spcPct val="107000"/>
                        </a:lnSpc>
                        <a:spcAft>
                          <a:spcPts val="800"/>
                        </a:spcAft>
                      </a:pPr>
                      <a:r>
                        <a:rPr lang="en-US" sz="1800" kern="100">
                          <a:effectLst/>
                        </a:rPr>
                        <a:t>Cappadocia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10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5.0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840955585"/>
                  </a:ext>
                </a:extLst>
              </a:tr>
              <a:tr h="212589">
                <a:tc>
                  <a:txBody>
                    <a:bodyPr/>
                    <a:lstStyle/>
                    <a:p>
                      <a:pPr>
                        <a:lnSpc>
                          <a:spcPct val="107000"/>
                        </a:lnSpc>
                        <a:spcAft>
                          <a:spcPts val="800"/>
                        </a:spcAft>
                      </a:pPr>
                      <a:r>
                        <a:rPr lang="en-US" sz="1800" kern="100">
                          <a:effectLst/>
                        </a:rPr>
                        <a:t>Lydia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9</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4.5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586637459"/>
                  </a:ext>
                </a:extLst>
              </a:tr>
              <a:tr h="212589">
                <a:tc>
                  <a:txBody>
                    <a:bodyPr/>
                    <a:lstStyle/>
                    <a:p>
                      <a:pPr>
                        <a:lnSpc>
                          <a:spcPct val="107000"/>
                        </a:lnSpc>
                        <a:spcAft>
                          <a:spcPts val="800"/>
                        </a:spcAft>
                      </a:pPr>
                      <a:r>
                        <a:rPr lang="en-US" sz="1800" kern="100">
                          <a:effectLst/>
                        </a:rPr>
                        <a:t>Phrygia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8</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4.0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406054349"/>
                  </a:ext>
                </a:extLst>
              </a:tr>
              <a:tr h="212589">
                <a:tc>
                  <a:txBody>
                    <a:bodyPr/>
                    <a:lstStyle/>
                    <a:p>
                      <a:pPr>
                        <a:lnSpc>
                          <a:spcPct val="107000"/>
                        </a:lnSpc>
                        <a:spcAft>
                          <a:spcPts val="800"/>
                        </a:spcAft>
                      </a:pPr>
                      <a:r>
                        <a:rPr lang="en-US" sz="1800" kern="100">
                          <a:effectLst/>
                        </a:rPr>
                        <a:t>Pisidia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8</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4.0</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168930713"/>
                  </a:ext>
                </a:extLst>
              </a:tr>
              <a:tr h="212589">
                <a:tc>
                  <a:txBody>
                    <a:bodyPr/>
                    <a:lstStyle/>
                    <a:p>
                      <a:pPr>
                        <a:lnSpc>
                          <a:spcPct val="107000"/>
                        </a:lnSpc>
                        <a:spcAft>
                          <a:spcPts val="800"/>
                        </a:spcAft>
                      </a:pPr>
                      <a:r>
                        <a:rPr lang="en-US" sz="1800" kern="100">
                          <a:effectLst/>
                        </a:rPr>
                        <a:t>Asia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7</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 3.5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4207320433"/>
                  </a:ext>
                </a:extLst>
              </a:tr>
              <a:tr h="212589">
                <a:tc>
                  <a:txBody>
                    <a:bodyPr/>
                    <a:lstStyle/>
                    <a:p>
                      <a:pPr>
                        <a:lnSpc>
                          <a:spcPct val="107000"/>
                        </a:lnSpc>
                        <a:spcAft>
                          <a:spcPts val="800"/>
                        </a:spcAft>
                      </a:pPr>
                      <a:r>
                        <a:rPr lang="en-US" sz="1800" kern="100">
                          <a:effectLst/>
                        </a:rPr>
                        <a:t>Pamphylia</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7</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3.5</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3355620118"/>
                  </a:ext>
                </a:extLst>
              </a:tr>
              <a:tr h="212589">
                <a:tc>
                  <a:txBody>
                    <a:bodyPr/>
                    <a:lstStyle/>
                    <a:p>
                      <a:pPr>
                        <a:lnSpc>
                          <a:spcPct val="107000"/>
                        </a:lnSpc>
                        <a:spcAft>
                          <a:spcPts val="800"/>
                        </a:spcAft>
                      </a:pPr>
                      <a:r>
                        <a:rPr lang="en-US" sz="1800" kern="100">
                          <a:effectLst/>
                        </a:rPr>
                        <a:t>Arabia </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a:effectLst/>
                        </a:rPr>
                        <a:t>6</a:t>
                      </a:r>
                      <a:endParaRPr lang="en-US" sz="1800" kern="10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tc>
                  <a:txBody>
                    <a:bodyPr/>
                    <a:lstStyle/>
                    <a:p>
                      <a:pPr>
                        <a:lnSpc>
                          <a:spcPct val="107000"/>
                        </a:lnSpc>
                        <a:spcAft>
                          <a:spcPts val="800"/>
                        </a:spcAft>
                      </a:pPr>
                      <a:r>
                        <a:rPr lang="en-US" sz="1800" kern="100" dirty="0">
                          <a:effectLst/>
                        </a:rPr>
                        <a:t> 3.0</a:t>
                      </a:r>
                      <a:endParaRPr lang="en-US" sz="18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0770" marR="20770" marT="5281" marB="0"/>
                </a:tc>
                <a:extLst>
                  <a:ext uri="{0D108BD9-81ED-4DB2-BD59-A6C34878D82A}">
                    <a16:rowId xmlns:a16="http://schemas.microsoft.com/office/drawing/2014/main" val="204209623"/>
                  </a:ext>
                </a:extLst>
              </a:tr>
            </a:tbl>
          </a:graphicData>
        </a:graphic>
      </p:graphicFrame>
      <p:sp>
        <p:nvSpPr>
          <p:cNvPr id="6" name="TextBox 5">
            <a:extLst>
              <a:ext uri="{FF2B5EF4-FFF2-40B4-BE49-F238E27FC236}">
                <a16:creationId xmlns:a16="http://schemas.microsoft.com/office/drawing/2014/main" id="{9A75F542-202E-7AF9-254B-0C8DA1BA771F}"/>
              </a:ext>
            </a:extLst>
          </p:cNvPr>
          <p:cNvSpPr txBox="1"/>
          <p:nvPr/>
        </p:nvSpPr>
        <p:spPr>
          <a:xfrm>
            <a:off x="3562350" y="5741432"/>
            <a:ext cx="5295900" cy="830997"/>
          </a:xfrm>
          <a:prstGeom prst="rect">
            <a:avLst/>
          </a:prstGeom>
          <a:solidFill>
            <a:schemeClr val="bg1"/>
          </a:solidFill>
        </p:spPr>
        <p:txBody>
          <a:bodyPr wrap="square" rtlCol="0">
            <a:spAutoFit/>
          </a:bodyPr>
          <a:lstStyle/>
          <a:p>
            <a:pPr algn="ctr"/>
            <a:r>
              <a:rPr lang="en-US" sz="2400" dirty="0">
                <a:solidFill>
                  <a:srgbClr val="FF0000"/>
                </a:solidFill>
              </a:rPr>
              <a:t>Most well-represented provinces</a:t>
            </a:r>
          </a:p>
          <a:p>
            <a:pPr algn="ctr"/>
            <a:r>
              <a:rPr lang="en-US" sz="2400" dirty="0">
                <a:solidFill>
                  <a:srgbClr val="FF0000"/>
                </a:solidFill>
              </a:rPr>
              <a:t>at Nicaea (325)</a:t>
            </a:r>
          </a:p>
        </p:txBody>
      </p:sp>
    </p:spTree>
    <p:extLst>
      <p:ext uri="{BB962C8B-B14F-4D97-AF65-F5344CB8AC3E}">
        <p14:creationId xmlns:p14="http://schemas.microsoft.com/office/powerpoint/2010/main" val="261623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1CAEDB-330C-89C4-3752-1974AF23A5BE}"/>
              </a:ext>
            </a:extLst>
          </p:cNvPr>
          <p:cNvGraphicFramePr>
            <a:graphicFrameLocks noGrp="1"/>
          </p:cNvGraphicFramePr>
          <p:nvPr>
            <p:extLst>
              <p:ext uri="{D42A27DB-BD31-4B8C-83A1-F6EECF244321}">
                <p14:modId xmlns:p14="http://schemas.microsoft.com/office/powerpoint/2010/main" val="79821918"/>
              </p:ext>
            </p:extLst>
          </p:nvPr>
        </p:nvGraphicFramePr>
        <p:xfrm>
          <a:off x="383811" y="905559"/>
          <a:ext cx="8610600" cy="5357523"/>
        </p:xfrm>
        <a:graphic>
          <a:graphicData uri="http://schemas.openxmlformats.org/drawingml/2006/table">
            <a:tbl>
              <a:tblPr firstRow="1" firstCol="1" bandRow="1">
                <a:tableStyleId>{5C22544A-7EE6-4342-B048-85BDC9FD1C3A}</a:tableStyleId>
              </a:tblPr>
              <a:tblGrid>
                <a:gridCol w="7171232">
                  <a:extLst>
                    <a:ext uri="{9D8B030D-6E8A-4147-A177-3AD203B41FA5}">
                      <a16:colId xmlns:a16="http://schemas.microsoft.com/office/drawing/2014/main" val="3142783737"/>
                    </a:ext>
                  </a:extLst>
                </a:gridCol>
                <a:gridCol w="719528">
                  <a:extLst>
                    <a:ext uri="{9D8B030D-6E8A-4147-A177-3AD203B41FA5}">
                      <a16:colId xmlns:a16="http://schemas.microsoft.com/office/drawing/2014/main" val="2725085736"/>
                    </a:ext>
                  </a:extLst>
                </a:gridCol>
                <a:gridCol w="719840">
                  <a:extLst>
                    <a:ext uri="{9D8B030D-6E8A-4147-A177-3AD203B41FA5}">
                      <a16:colId xmlns:a16="http://schemas.microsoft.com/office/drawing/2014/main" val="1329088257"/>
                    </a:ext>
                  </a:extLst>
                </a:gridCol>
              </a:tblGrid>
              <a:tr h="303742">
                <a:tc>
                  <a:txBody>
                    <a:bodyPr/>
                    <a:lstStyle/>
                    <a:p>
                      <a:pPr>
                        <a:lnSpc>
                          <a:spcPct val="107000"/>
                        </a:lnSpc>
                        <a:spcAft>
                          <a:spcPts val="800"/>
                        </a:spcAft>
                      </a:pPr>
                      <a:r>
                        <a:rPr lang="en-US" sz="2000" kern="100" dirty="0">
                          <a:solidFill>
                            <a:schemeClr val="tx1"/>
                          </a:solidFill>
                          <a:effectLst/>
                        </a:rPr>
                        <a:t> </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r">
                        <a:lnSpc>
                          <a:spcPct val="107000"/>
                        </a:lnSpc>
                        <a:spcAft>
                          <a:spcPts val="800"/>
                        </a:spcAft>
                      </a:pPr>
                      <a:r>
                        <a:rPr lang="en-US" sz="2000" kern="100" dirty="0">
                          <a:solidFill>
                            <a:schemeClr val="tx1"/>
                          </a:solidFill>
                          <a:effectLst/>
                        </a:rPr>
                        <a:t> </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r">
                        <a:lnSpc>
                          <a:spcPct val="107000"/>
                        </a:lnSpc>
                        <a:spcAft>
                          <a:spcPts val="800"/>
                        </a:spcAft>
                      </a:pPr>
                      <a:r>
                        <a:rPr lang="en-US" sz="2000" kern="100" dirty="0">
                          <a:solidFill>
                            <a:schemeClr val="tx1"/>
                          </a:solidFill>
                          <a:effectLst/>
                        </a:rPr>
                        <a:t> </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429768116"/>
                  </a:ext>
                </a:extLst>
              </a:tr>
              <a:tr h="623287">
                <a:tc>
                  <a:txBody>
                    <a:bodyPr/>
                    <a:lstStyle/>
                    <a:p>
                      <a:pPr>
                        <a:lnSpc>
                          <a:spcPct val="100000"/>
                        </a:lnSpc>
                        <a:spcAft>
                          <a:spcPts val="800"/>
                        </a:spcAft>
                      </a:pPr>
                      <a:r>
                        <a:rPr lang="en-US" sz="2000" kern="100" dirty="0" err="1">
                          <a:solidFill>
                            <a:schemeClr val="tx1"/>
                          </a:solidFill>
                          <a:effectLst/>
                        </a:rPr>
                        <a:t>Isauria</a:t>
                      </a:r>
                      <a:r>
                        <a:rPr lang="en-US" sz="2000" kern="100" dirty="0">
                          <a:solidFill>
                            <a:schemeClr val="tx1"/>
                          </a:solidFill>
                          <a:effectLst/>
                        </a:rPr>
                        <a:t>/Bithynia/Cilicia/Cappadocia/Lydia/Phrygia/Pisidia/Asia/</a:t>
                      </a:r>
                    </a:p>
                    <a:p>
                      <a:pPr>
                        <a:lnSpc>
                          <a:spcPct val="100000"/>
                        </a:lnSpc>
                        <a:spcAft>
                          <a:spcPts val="800"/>
                        </a:spcAft>
                      </a:pPr>
                      <a:r>
                        <a:rPr lang="en-US" sz="2000" kern="100" dirty="0">
                          <a:solidFill>
                            <a:schemeClr val="tx1"/>
                          </a:solidFill>
                          <a:effectLst/>
                        </a:rPr>
                        <a:t>Pamphylia/Galatia/Caria/Lycia/Paphlagonia/Pontus</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T w="38100" cmpd="sng">
                      <a:noFill/>
                    </a:lnT>
                    <a:solidFill>
                      <a:srgbClr val="CCD2D8"/>
                    </a:solidFill>
                  </a:tcPr>
                </a:tc>
                <a:tc>
                  <a:txBody>
                    <a:bodyPr/>
                    <a:lstStyle/>
                    <a:p>
                      <a:pPr algn="r">
                        <a:lnSpc>
                          <a:spcPct val="107000"/>
                        </a:lnSpc>
                        <a:spcAft>
                          <a:spcPts val="800"/>
                        </a:spcAft>
                      </a:pPr>
                      <a:r>
                        <a:rPr lang="en-US" sz="2000" kern="100" dirty="0">
                          <a:solidFill>
                            <a:schemeClr val="tx1"/>
                          </a:solidFill>
                          <a:effectLst/>
                        </a:rPr>
                        <a:t>104</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T w="38100" cmpd="sng">
                      <a:noFill/>
                    </a:lnT>
                  </a:tcPr>
                </a:tc>
                <a:tc>
                  <a:txBody>
                    <a:bodyPr/>
                    <a:lstStyle/>
                    <a:p>
                      <a:pPr algn="r">
                        <a:lnSpc>
                          <a:spcPct val="107000"/>
                        </a:lnSpc>
                        <a:spcAft>
                          <a:spcPts val="800"/>
                        </a:spcAft>
                      </a:pPr>
                      <a:r>
                        <a:rPr lang="en-US" sz="2000" kern="100" dirty="0">
                          <a:solidFill>
                            <a:schemeClr val="tx1"/>
                          </a:solidFill>
                          <a:effectLst/>
                        </a:rPr>
                        <a:t>47%</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lnT w="38100" cmpd="sng">
                      <a:noFill/>
                    </a:lnT>
                  </a:tcPr>
                </a:tc>
                <a:extLst>
                  <a:ext uri="{0D108BD9-81ED-4DB2-BD59-A6C34878D82A}">
                    <a16:rowId xmlns:a16="http://schemas.microsoft.com/office/drawing/2014/main" val="245370164"/>
                  </a:ext>
                </a:extLst>
              </a:tr>
              <a:tr h="410785">
                <a:tc>
                  <a:txBody>
                    <a:bodyPr/>
                    <a:lstStyle/>
                    <a:p>
                      <a:pPr>
                        <a:lnSpc>
                          <a:spcPct val="107000"/>
                        </a:lnSpc>
                        <a:spcAft>
                          <a:spcPts val="800"/>
                        </a:spcAft>
                      </a:pPr>
                      <a:r>
                        <a:rPr lang="en-US" sz="2000" kern="100" dirty="0">
                          <a:solidFill>
                            <a:schemeClr val="tx1"/>
                          </a:solidFill>
                          <a:effectLst/>
                        </a:rPr>
                        <a:t>Syria/Phoenicia/Palestine/Cyprus</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E7EAED"/>
                    </a:solidFill>
                  </a:tcPr>
                </a:tc>
                <a:tc>
                  <a:txBody>
                    <a:bodyPr/>
                    <a:lstStyle/>
                    <a:p>
                      <a:pPr algn="r">
                        <a:lnSpc>
                          <a:spcPct val="107000"/>
                        </a:lnSpc>
                        <a:spcAft>
                          <a:spcPts val="800"/>
                        </a:spcAft>
                      </a:pPr>
                      <a:r>
                        <a:rPr lang="en-US" sz="2000" kern="100" dirty="0">
                          <a:solidFill>
                            <a:schemeClr val="tx1"/>
                          </a:solidFill>
                          <a:effectLst/>
                        </a:rPr>
                        <a:t>53</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r">
                        <a:lnSpc>
                          <a:spcPct val="107000"/>
                        </a:lnSpc>
                        <a:spcAft>
                          <a:spcPts val="800"/>
                        </a:spcAft>
                      </a:pPr>
                      <a:r>
                        <a:rPr lang="en-US" sz="2000" kern="100" dirty="0">
                          <a:solidFill>
                            <a:schemeClr val="tx1"/>
                          </a:solidFill>
                          <a:effectLst/>
                        </a:rPr>
                        <a:t>24%</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990154365"/>
                  </a:ext>
                </a:extLst>
              </a:tr>
              <a:tr h="410785">
                <a:tc>
                  <a:txBody>
                    <a:bodyPr/>
                    <a:lstStyle/>
                    <a:p>
                      <a:pPr>
                        <a:lnSpc>
                          <a:spcPct val="107000"/>
                        </a:lnSpc>
                        <a:spcAft>
                          <a:spcPts val="800"/>
                        </a:spcAft>
                      </a:pPr>
                      <a:r>
                        <a:rPr lang="en-US" sz="2000" kern="100" dirty="0">
                          <a:solidFill>
                            <a:schemeClr val="tx1"/>
                          </a:solidFill>
                          <a:effectLst/>
                        </a:rPr>
                        <a:t>Egypt/Thebes/Libya</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CCD2D8"/>
                    </a:solidFill>
                  </a:tcPr>
                </a:tc>
                <a:tc>
                  <a:txBody>
                    <a:bodyPr/>
                    <a:lstStyle/>
                    <a:p>
                      <a:pPr algn="r">
                        <a:lnSpc>
                          <a:spcPct val="107000"/>
                        </a:lnSpc>
                        <a:spcAft>
                          <a:spcPts val="800"/>
                        </a:spcAft>
                      </a:pPr>
                      <a:r>
                        <a:rPr lang="en-US" sz="2000" kern="100" dirty="0">
                          <a:solidFill>
                            <a:schemeClr val="tx1"/>
                          </a:solidFill>
                          <a:effectLst/>
                        </a:rPr>
                        <a:t>21</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r">
                        <a:lnSpc>
                          <a:spcPct val="107000"/>
                        </a:lnSpc>
                        <a:spcAft>
                          <a:spcPts val="800"/>
                        </a:spcAft>
                      </a:pPr>
                      <a:r>
                        <a:rPr lang="en-US" sz="2000" kern="100" dirty="0">
                          <a:solidFill>
                            <a:schemeClr val="tx1"/>
                          </a:solidFill>
                          <a:effectLst/>
                        </a:rPr>
                        <a:t>10%</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78361831"/>
                  </a:ext>
                </a:extLst>
              </a:tr>
              <a:tr h="410785">
                <a:tc>
                  <a:txBody>
                    <a:bodyPr/>
                    <a:lstStyle/>
                    <a:p>
                      <a:pPr>
                        <a:lnSpc>
                          <a:spcPct val="107000"/>
                        </a:lnSpc>
                        <a:spcAft>
                          <a:spcPts val="800"/>
                        </a:spcAft>
                      </a:pPr>
                      <a:r>
                        <a:rPr lang="en-US" sz="2000" kern="100" dirty="0">
                          <a:solidFill>
                            <a:schemeClr val="tx1"/>
                          </a:solidFill>
                          <a:effectLst/>
                        </a:rPr>
                        <a:t>Hellas/Macedonia/Thessaly/Islands</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E7EAED"/>
                    </a:solidFill>
                  </a:tcPr>
                </a:tc>
                <a:tc>
                  <a:txBody>
                    <a:bodyPr/>
                    <a:lstStyle/>
                    <a:p>
                      <a:pPr algn="r">
                        <a:lnSpc>
                          <a:spcPct val="107000"/>
                        </a:lnSpc>
                        <a:spcAft>
                          <a:spcPts val="800"/>
                        </a:spcAft>
                      </a:pPr>
                      <a:r>
                        <a:rPr lang="en-US" sz="2000" kern="100" dirty="0">
                          <a:solidFill>
                            <a:schemeClr val="tx1"/>
                          </a:solidFill>
                          <a:effectLst/>
                        </a:rPr>
                        <a:t>11</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r">
                        <a:lnSpc>
                          <a:spcPct val="107000"/>
                        </a:lnSpc>
                        <a:spcAft>
                          <a:spcPts val="800"/>
                        </a:spcAft>
                      </a:pPr>
                      <a:r>
                        <a:rPr lang="en-US" sz="2000" kern="100" dirty="0">
                          <a:solidFill>
                            <a:schemeClr val="tx1"/>
                          </a:solidFill>
                          <a:effectLst/>
                        </a:rPr>
                        <a:t>5%</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609129009"/>
                  </a:ext>
                </a:extLst>
              </a:tr>
              <a:tr h="410785">
                <a:tc>
                  <a:txBody>
                    <a:bodyPr/>
                    <a:lstStyle/>
                    <a:p>
                      <a:pPr>
                        <a:lnSpc>
                          <a:spcPct val="107000"/>
                        </a:lnSpc>
                        <a:spcAft>
                          <a:spcPts val="800"/>
                        </a:spcAft>
                      </a:pPr>
                      <a:r>
                        <a:rPr lang="en-US" sz="2000" kern="100" dirty="0">
                          <a:solidFill>
                            <a:srgbClr val="7030A0"/>
                          </a:solidFill>
                          <a:effectLst/>
                        </a:rPr>
                        <a:t>Arabia/Mesopotamia/Persia</a:t>
                      </a:r>
                      <a:endParaRPr lang="en-US" sz="2000" kern="100" dirty="0">
                        <a:solidFill>
                          <a:srgbClr val="7030A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CCD2D8"/>
                    </a:solidFill>
                  </a:tcPr>
                </a:tc>
                <a:tc>
                  <a:txBody>
                    <a:bodyPr/>
                    <a:lstStyle/>
                    <a:p>
                      <a:pPr algn="r">
                        <a:lnSpc>
                          <a:spcPct val="107000"/>
                        </a:lnSpc>
                        <a:spcAft>
                          <a:spcPts val="800"/>
                        </a:spcAft>
                      </a:pPr>
                      <a:r>
                        <a:rPr lang="en-US" sz="2000" kern="100" dirty="0">
                          <a:solidFill>
                            <a:srgbClr val="7030A0"/>
                          </a:solidFill>
                          <a:effectLst/>
                        </a:rPr>
                        <a:t>11</a:t>
                      </a:r>
                      <a:endParaRPr lang="en-US" sz="2000" kern="100" dirty="0">
                        <a:solidFill>
                          <a:srgbClr val="7030A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gn="r">
                        <a:lnSpc>
                          <a:spcPct val="107000"/>
                        </a:lnSpc>
                        <a:spcAft>
                          <a:spcPts val="800"/>
                        </a:spcAft>
                      </a:pPr>
                      <a:r>
                        <a:rPr lang="en-US" sz="2000" kern="100" dirty="0">
                          <a:solidFill>
                            <a:srgbClr val="7030A0"/>
                          </a:solidFill>
                          <a:effectLst/>
                        </a:rPr>
                        <a:t>5%</a:t>
                      </a:r>
                      <a:endParaRPr lang="en-US" sz="2000" kern="100" dirty="0">
                        <a:solidFill>
                          <a:srgbClr val="7030A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160951741"/>
                  </a:ext>
                </a:extLst>
              </a:tr>
              <a:tr h="410785">
                <a:tc>
                  <a:txBody>
                    <a:bodyPr/>
                    <a:lstStyle/>
                    <a:p>
                      <a:pPr>
                        <a:lnSpc>
                          <a:spcPct val="107000"/>
                        </a:lnSpc>
                        <a:spcAft>
                          <a:spcPts val="800"/>
                        </a:spcAft>
                      </a:pPr>
                      <a:r>
                        <a:rPr lang="en-US" sz="2000" kern="100" dirty="0">
                          <a:solidFill>
                            <a:schemeClr val="tx1"/>
                          </a:solidFill>
                          <a:effectLst/>
                        </a:rPr>
                        <a:t>Greater/Lesser Armenia</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E7EAED"/>
                    </a:solidFill>
                  </a:tcPr>
                </a:tc>
                <a:tc>
                  <a:txBody>
                    <a:bodyPr/>
                    <a:lstStyle/>
                    <a:p>
                      <a:pPr algn="r">
                        <a:lnSpc>
                          <a:spcPct val="107000"/>
                        </a:lnSpc>
                        <a:spcAft>
                          <a:spcPts val="800"/>
                        </a:spcAft>
                      </a:pPr>
                      <a:r>
                        <a:rPr lang="en-US" sz="2000" kern="100" dirty="0">
                          <a:solidFill>
                            <a:schemeClr val="tx1"/>
                          </a:solidFill>
                          <a:effectLst/>
                        </a:rPr>
                        <a:t>7</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rowSpan="2">
                  <a:txBody>
                    <a:bodyPr/>
                    <a:lstStyle/>
                    <a:p>
                      <a:pPr algn="r">
                        <a:lnSpc>
                          <a:spcPct val="107000"/>
                        </a:lnSpc>
                        <a:spcAft>
                          <a:spcPts val="800"/>
                        </a:spcAft>
                      </a:pPr>
                      <a:r>
                        <a:rPr lang="en-US" sz="2000" kern="100" dirty="0">
                          <a:solidFill>
                            <a:schemeClr val="tx1"/>
                          </a:solidFill>
                          <a:effectLst/>
                        </a:rPr>
                        <a:t>4%</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25411284"/>
                  </a:ext>
                </a:extLst>
              </a:tr>
              <a:tr h="410785">
                <a:tc>
                  <a:txBody>
                    <a:bodyPr/>
                    <a:lstStyle/>
                    <a:p>
                      <a:pPr>
                        <a:lnSpc>
                          <a:spcPct val="107000"/>
                        </a:lnSpc>
                        <a:spcAft>
                          <a:spcPts val="800"/>
                        </a:spcAft>
                      </a:pPr>
                      <a:r>
                        <a:rPr lang="en-US" sz="2000" kern="100" dirty="0">
                          <a:solidFill>
                            <a:schemeClr val="tx1"/>
                          </a:solidFill>
                          <a:effectLst/>
                        </a:rPr>
                        <a:t>Europa/Goths/Bosporus</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CCD2D8"/>
                    </a:solidFill>
                  </a:tcPr>
                </a:tc>
                <a:tc>
                  <a:txBody>
                    <a:bodyPr/>
                    <a:lstStyle/>
                    <a:p>
                      <a:pPr algn="r">
                        <a:lnSpc>
                          <a:spcPct val="107000"/>
                        </a:lnSpc>
                        <a:spcAft>
                          <a:spcPts val="800"/>
                        </a:spcAft>
                      </a:pPr>
                      <a:r>
                        <a:rPr lang="en-US" sz="2000" kern="100" dirty="0">
                          <a:solidFill>
                            <a:schemeClr val="tx1"/>
                          </a:solidFill>
                          <a:effectLst/>
                        </a:rPr>
                        <a:t>3</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872262779"/>
                  </a:ext>
                </a:extLst>
              </a:tr>
              <a:tr h="410785">
                <a:tc>
                  <a:txBody>
                    <a:bodyPr/>
                    <a:lstStyle/>
                    <a:p>
                      <a:pPr>
                        <a:lnSpc>
                          <a:spcPct val="107000"/>
                        </a:lnSpc>
                        <a:spcAft>
                          <a:spcPts val="800"/>
                        </a:spcAft>
                      </a:pPr>
                      <a:r>
                        <a:rPr lang="en-US" sz="2000" kern="100" dirty="0">
                          <a:solidFill>
                            <a:srgbClr val="FF0000"/>
                          </a:solidFill>
                          <a:effectLst/>
                        </a:rPr>
                        <a:t>Dacia/Moesia/ Dalmatia/Pannonia/</a:t>
                      </a:r>
                      <a:r>
                        <a:rPr lang="en-US" sz="2000" kern="100" dirty="0" err="1">
                          <a:solidFill>
                            <a:srgbClr val="FF0000"/>
                          </a:solidFill>
                          <a:effectLst/>
                        </a:rPr>
                        <a:t>Dardania</a:t>
                      </a:r>
                      <a:endParaRPr lang="en-US" sz="20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E7EAED"/>
                    </a:solidFill>
                  </a:tcPr>
                </a:tc>
                <a:tc>
                  <a:txBody>
                    <a:bodyPr/>
                    <a:lstStyle/>
                    <a:p>
                      <a:pPr algn="r">
                        <a:lnSpc>
                          <a:spcPct val="107000"/>
                        </a:lnSpc>
                        <a:spcAft>
                          <a:spcPts val="800"/>
                        </a:spcAft>
                      </a:pPr>
                      <a:r>
                        <a:rPr lang="en-US" sz="2000" kern="100" dirty="0">
                          <a:solidFill>
                            <a:srgbClr val="FF0000"/>
                          </a:solidFill>
                          <a:effectLst/>
                        </a:rPr>
                        <a:t>5</a:t>
                      </a:r>
                      <a:endParaRPr lang="en-US" sz="20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rowSpan="2">
                  <a:txBody>
                    <a:bodyPr/>
                    <a:lstStyle/>
                    <a:p>
                      <a:pPr algn="r">
                        <a:lnSpc>
                          <a:spcPct val="107000"/>
                        </a:lnSpc>
                        <a:spcAft>
                          <a:spcPts val="800"/>
                        </a:spcAft>
                      </a:pPr>
                      <a:r>
                        <a:rPr lang="en-US" sz="2000" kern="100" dirty="0">
                          <a:solidFill>
                            <a:srgbClr val="FF0000"/>
                          </a:solidFill>
                          <a:effectLst/>
                        </a:rPr>
                        <a:t>5%</a:t>
                      </a:r>
                      <a:endParaRPr lang="en-US" sz="20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325521848"/>
                  </a:ext>
                </a:extLst>
              </a:tr>
              <a:tr h="410785">
                <a:tc>
                  <a:txBody>
                    <a:bodyPr/>
                    <a:lstStyle/>
                    <a:p>
                      <a:pPr>
                        <a:lnSpc>
                          <a:spcPct val="107000"/>
                        </a:lnSpc>
                        <a:spcAft>
                          <a:spcPts val="800"/>
                        </a:spcAft>
                      </a:pPr>
                      <a:r>
                        <a:rPr lang="en-US" sz="2000" kern="100" dirty="0">
                          <a:solidFill>
                            <a:srgbClr val="FF0000"/>
                          </a:solidFill>
                          <a:effectLst/>
                        </a:rPr>
                        <a:t>Spain/ Gaul/Rome/ Calabria/Africa</a:t>
                      </a:r>
                      <a:endParaRPr lang="en-US" sz="20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solidFill>
                      <a:srgbClr val="CCD2D8"/>
                    </a:solidFill>
                  </a:tcPr>
                </a:tc>
                <a:tc>
                  <a:txBody>
                    <a:bodyPr/>
                    <a:lstStyle/>
                    <a:p>
                      <a:pPr algn="r">
                        <a:lnSpc>
                          <a:spcPct val="107000"/>
                        </a:lnSpc>
                        <a:spcAft>
                          <a:spcPts val="800"/>
                        </a:spcAft>
                      </a:pPr>
                      <a:r>
                        <a:rPr lang="en-US" sz="2000" kern="100" dirty="0">
                          <a:solidFill>
                            <a:srgbClr val="FF0000"/>
                          </a:solidFill>
                          <a:effectLst/>
                        </a:rPr>
                        <a:t>6</a:t>
                      </a:r>
                      <a:endParaRPr lang="en-US" sz="2000" kern="100" dirty="0">
                        <a:solidFill>
                          <a:srgbClr val="FF0000"/>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vMerge="1">
                  <a:txBody>
                    <a:bodyPr/>
                    <a:lstStyle/>
                    <a:p>
                      <a:endParaRPr lang="en-US"/>
                    </a:p>
                  </a:txBody>
                  <a:tcPr/>
                </a:tc>
                <a:extLst>
                  <a:ext uri="{0D108BD9-81ED-4DB2-BD59-A6C34878D82A}">
                    <a16:rowId xmlns:a16="http://schemas.microsoft.com/office/drawing/2014/main" val="2622978001"/>
                  </a:ext>
                </a:extLst>
              </a:tr>
              <a:tr h="724451">
                <a:tc>
                  <a:txBody>
                    <a:bodyPr/>
                    <a:lstStyle/>
                    <a:p>
                      <a:pPr>
                        <a:lnSpc>
                          <a:spcPct val="107000"/>
                        </a:lnSpc>
                        <a:spcAft>
                          <a:spcPts val="800"/>
                        </a:spcAft>
                      </a:pPr>
                      <a:endParaRPr lang="en-US" sz="2000" kern="100" dirty="0">
                        <a:solidFill>
                          <a:schemeClr val="tx1"/>
                        </a:solidFill>
                        <a:effectLst/>
                      </a:endParaRPr>
                    </a:p>
                    <a:p>
                      <a:pPr algn="r">
                        <a:lnSpc>
                          <a:spcPct val="107000"/>
                        </a:lnSpc>
                        <a:spcAft>
                          <a:spcPts val="800"/>
                        </a:spcAft>
                      </a:pPr>
                      <a:r>
                        <a:rPr lang="en-US" sz="2000" kern="100" dirty="0">
                          <a:solidFill>
                            <a:schemeClr val="tx1"/>
                          </a:solidFill>
                          <a:effectLst/>
                        </a:rPr>
                        <a:t>Total</a:t>
                      </a:r>
                      <a:endParaRPr lang="en-US" sz="2000" kern="1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solidFill>
                      <a:srgbClr val="E7EAED"/>
                    </a:solidFill>
                  </a:tcPr>
                </a:tc>
                <a:tc>
                  <a:txBody>
                    <a:bodyPr/>
                    <a:lstStyle/>
                    <a:p>
                      <a:pPr algn="r">
                        <a:lnSpc>
                          <a:spcPct val="107000"/>
                        </a:lnSpc>
                        <a:spcAft>
                          <a:spcPts val="800"/>
                        </a:spcAft>
                      </a:pPr>
                      <a:endParaRPr lang="en-US" sz="2000" kern="100" dirty="0">
                        <a:solidFill>
                          <a:schemeClr val="tx1"/>
                        </a:solidFill>
                        <a:effectLst/>
                      </a:endParaRPr>
                    </a:p>
                    <a:p>
                      <a:pPr algn="r">
                        <a:lnSpc>
                          <a:spcPct val="107000"/>
                        </a:lnSpc>
                        <a:spcAft>
                          <a:spcPts val="800"/>
                        </a:spcAft>
                      </a:pPr>
                      <a:r>
                        <a:rPr lang="en-US" sz="2000" kern="100" dirty="0">
                          <a:solidFill>
                            <a:schemeClr val="tx1"/>
                          </a:solidFill>
                          <a:effectLst/>
                        </a:rPr>
                        <a:t>221</a:t>
                      </a: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tc>
                  <a:txBody>
                    <a:bodyPr/>
                    <a:lstStyle/>
                    <a:p>
                      <a:pPr>
                        <a:lnSpc>
                          <a:spcPct val="107000"/>
                        </a:lnSpc>
                        <a:spcAft>
                          <a:spcPts val="800"/>
                        </a:spcAft>
                      </a:pPr>
                      <a:endParaRPr lang="en-US" sz="2000" kern="1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954037390"/>
                  </a:ext>
                </a:extLst>
              </a:tr>
            </a:tbl>
          </a:graphicData>
        </a:graphic>
      </p:graphicFrame>
      <p:sp>
        <p:nvSpPr>
          <p:cNvPr id="3" name="TextBox 2">
            <a:extLst>
              <a:ext uri="{FF2B5EF4-FFF2-40B4-BE49-F238E27FC236}">
                <a16:creationId xmlns:a16="http://schemas.microsoft.com/office/drawing/2014/main" id="{CC1FD1B2-5D5B-A4FD-93C2-395003780DB8}"/>
              </a:ext>
            </a:extLst>
          </p:cNvPr>
          <p:cNvSpPr txBox="1"/>
          <p:nvPr/>
        </p:nvSpPr>
        <p:spPr>
          <a:xfrm>
            <a:off x="9219263" y="2828834"/>
            <a:ext cx="2819400" cy="1200329"/>
          </a:xfrm>
          <a:prstGeom prst="rect">
            <a:avLst/>
          </a:prstGeom>
          <a:solidFill>
            <a:schemeClr val="bg2"/>
          </a:solidFill>
          <a:ln w="25400">
            <a:solidFill>
              <a:schemeClr val="accent1"/>
            </a:solidFill>
          </a:ln>
        </p:spPr>
        <p:txBody>
          <a:bodyPr wrap="square" rtlCol="0">
            <a:spAutoFit/>
          </a:bodyPr>
          <a:lstStyle/>
          <a:p>
            <a:r>
              <a:rPr lang="en-US" dirty="0"/>
              <a:t>Language of Participants </a:t>
            </a:r>
          </a:p>
          <a:p>
            <a:r>
              <a:rPr lang="en-US" dirty="0"/>
              <a:t>       Greek    = 90%</a:t>
            </a:r>
          </a:p>
          <a:p>
            <a:r>
              <a:rPr lang="en-US" dirty="0">
                <a:solidFill>
                  <a:srgbClr val="FF0000"/>
                </a:solidFill>
              </a:rPr>
              <a:t>       Latin      =   5%</a:t>
            </a:r>
          </a:p>
          <a:p>
            <a:r>
              <a:rPr lang="en-US" dirty="0">
                <a:solidFill>
                  <a:srgbClr val="7030A0"/>
                </a:solidFill>
              </a:rPr>
              <a:t>       Syriac? =   5%</a:t>
            </a:r>
          </a:p>
        </p:txBody>
      </p:sp>
    </p:spTree>
    <p:extLst>
      <p:ext uri="{BB962C8B-B14F-4D97-AF65-F5344CB8AC3E}">
        <p14:creationId xmlns:p14="http://schemas.microsoft.com/office/powerpoint/2010/main" val="9465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F622779-63EA-2DBF-526A-3BEE8DE2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96" y="-393503"/>
            <a:ext cx="11051007" cy="7813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7265B7-8522-8531-D798-2860C47270C9}"/>
              </a:ext>
            </a:extLst>
          </p:cNvPr>
          <p:cNvSpPr txBox="1"/>
          <p:nvPr/>
        </p:nvSpPr>
        <p:spPr>
          <a:xfrm>
            <a:off x="10082070" y="1906161"/>
            <a:ext cx="645318" cy="523220"/>
          </a:xfrm>
          <a:prstGeom prst="rect">
            <a:avLst/>
          </a:prstGeom>
          <a:solidFill>
            <a:schemeClr val="bg1"/>
          </a:solidFill>
          <a:ln>
            <a:solidFill>
              <a:schemeClr val="accent1"/>
            </a:solidFill>
          </a:ln>
        </p:spPr>
        <p:txBody>
          <a:bodyPr wrap="square" rtlCol="0">
            <a:spAutoFit/>
          </a:bodyPr>
          <a:lstStyle/>
          <a:p>
            <a:pPr algn="ctr"/>
            <a:r>
              <a:rPr lang="en-US" sz="1400" i="1">
                <a:latin typeface="Abyssinica SIL" panose="02000603020000020004" pitchFamily="2" charset="0"/>
              </a:rPr>
              <a:t>Dacia</a:t>
            </a:r>
          </a:p>
          <a:p>
            <a:pPr algn="ctr"/>
            <a:r>
              <a:rPr lang="en-US" sz="1400"/>
              <a:t>1</a:t>
            </a:r>
          </a:p>
        </p:txBody>
      </p:sp>
      <p:sp>
        <p:nvSpPr>
          <p:cNvPr id="5" name="TextBox 4">
            <a:extLst>
              <a:ext uri="{FF2B5EF4-FFF2-40B4-BE49-F238E27FC236}">
                <a16:creationId xmlns:a16="http://schemas.microsoft.com/office/drawing/2014/main" id="{CEFD0698-8CA6-03D9-FF6E-8C841ACCED2F}"/>
              </a:ext>
            </a:extLst>
          </p:cNvPr>
          <p:cNvSpPr txBox="1"/>
          <p:nvPr/>
        </p:nvSpPr>
        <p:spPr>
          <a:xfrm>
            <a:off x="8513967" y="2503765"/>
            <a:ext cx="996156" cy="523220"/>
          </a:xfrm>
          <a:prstGeom prst="rect">
            <a:avLst/>
          </a:prstGeom>
          <a:solidFill>
            <a:schemeClr val="bg1"/>
          </a:solidFill>
          <a:ln>
            <a:solidFill>
              <a:schemeClr val="accent1"/>
            </a:solidFill>
          </a:ln>
        </p:spPr>
        <p:txBody>
          <a:bodyPr wrap="square" rtlCol="0">
            <a:spAutoFit/>
          </a:bodyPr>
          <a:lstStyle/>
          <a:p>
            <a:pPr algn="ctr"/>
            <a:r>
              <a:rPr lang="en-US" sz="1400" i="1">
                <a:latin typeface="Abyssinica SIL" panose="02000603020000020004" pitchFamily="2" charset="0"/>
              </a:rPr>
              <a:t>Dalmatia</a:t>
            </a:r>
          </a:p>
          <a:p>
            <a:pPr algn="ctr"/>
            <a:r>
              <a:rPr lang="en-US" sz="1400"/>
              <a:t>1</a:t>
            </a:r>
          </a:p>
        </p:txBody>
      </p:sp>
      <p:sp>
        <p:nvSpPr>
          <p:cNvPr id="6" name="TextBox 5">
            <a:extLst>
              <a:ext uri="{FF2B5EF4-FFF2-40B4-BE49-F238E27FC236}">
                <a16:creationId xmlns:a16="http://schemas.microsoft.com/office/drawing/2014/main" id="{BE71C3F5-498B-6F40-ADE4-01C86FC8F928}"/>
              </a:ext>
            </a:extLst>
          </p:cNvPr>
          <p:cNvSpPr txBox="1"/>
          <p:nvPr/>
        </p:nvSpPr>
        <p:spPr>
          <a:xfrm>
            <a:off x="7541371" y="1948443"/>
            <a:ext cx="996155" cy="523220"/>
          </a:xfrm>
          <a:prstGeom prst="rect">
            <a:avLst/>
          </a:prstGeom>
          <a:solidFill>
            <a:schemeClr val="bg1"/>
          </a:solidFill>
          <a:ln>
            <a:solidFill>
              <a:schemeClr val="accent1"/>
            </a:solidFill>
          </a:ln>
        </p:spPr>
        <p:txBody>
          <a:bodyPr wrap="square" rtlCol="0">
            <a:spAutoFit/>
          </a:bodyPr>
          <a:lstStyle/>
          <a:p>
            <a:pPr algn="ctr"/>
            <a:r>
              <a:rPr lang="en-US" sz="1400" i="1">
                <a:latin typeface="Abyssinica SIL" panose="02000603020000020004" pitchFamily="2" charset="0"/>
              </a:rPr>
              <a:t>Pannonia</a:t>
            </a:r>
          </a:p>
          <a:p>
            <a:pPr algn="ctr"/>
            <a:r>
              <a:rPr lang="en-US" sz="1400"/>
              <a:t>1</a:t>
            </a:r>
          </a:p>
        </p:txBody>
      </p:sp>
      <p:sp>
        <p:nvSpPr>
          <p:cNvPr id="7" name="TextBox 6">
            <a:extLst>
              <a:ext uri="{FF2B5EF4-FFF2-40B4-BE49-F238E27FC236}">
                <a16:creationId xmlns:a16="http://schemas.microsoft.com/office/drawing/2014/main" id="{7CB27AA9-D71F-C119-A78A-7D27ABB95A5F}"/>
              </a:ext>
            </a:extLst>
          </p:cNvPr>
          <p:cNvSpPr txBox="1"/>
          <p:nvPr/>
        </p:nvSpPr>
        <p:spPr>
          <a:xfrm>
            <a:off x="9569657" y="2684993"/>
            <a:ext cx="996155" cy="523220"/>
          </a:xfrm>
          <a:prstGeom prst="rect">
            <a:avLst/>
          </a:prstGeom>
          <a:solidFill>
            <a:schemeClr val="bg1"/>
          </a:solidFill>
          <a:ln>
            <a:solidFill>
              <a:schemeClr val="accent1"/>
            </a:solidFill>
          </a:ln>
        </p:spPr>
        <p:txBody>
          <a:bodyPr wrap="square" rtlCol="0">
            <a:spAutoFit/>
          </a:bodyPr>
          <a:lstStyle/>
          <a:p>
            <a:pPr algn="ctr"/>
            <a:r>
              <a:rPr lang="en-US" sz="1400" i="1"/>
              <a:t>Dardania</a:t>
            </a:r>
          </a:p>
          <a:p>
            <a:pPr algn="ctr"/>
            <a:r>
              <a:rPr lang="en-US" sz="1400"/>
              <a:t>1</a:t>
            </a:r>
          </a:p>
        </p:txBody>
      </p:sp>
      <p:sp>
        <p:nvSpPr>
          <p:cNvPr id="9" name="TextBox 8">
            <a:extLst>
              <a:ext uri="{FF2B5EF4-FFF2-40B4-BE49-F238E27FC236}">
                <a16:creationId xmlns:a16="http://schemas.microsoft.com/office/drawing/2014/main" id="{ED8FC003-C0E5-74F5-350A-5C93516FA803}"/>
              </a:ext>
            </a:extLst>
          </p:cNvPr>
          <p:cNvSpPr txBox="1"/>
          <p:nvPr/>
        </p:nvSpPr>
        <p:spPr>
          <a:xfrm>
            <a:off x="9046723" y="1986543"/>
            <a:ext cx="869650" cy="523220"/>
          </a:xfrm>
          <a:prstGeom prst="rect">
            <a:avLst/>
          </a:prstGeom>
          <a:solidFill>
            <a:schemeClr val="bg1"/>
          </a:solidFill>
          <a:ln>
            <a:solidFill>
              <a:schemeClr val="accent1"/>
            </a:solidFill>
          </a:ln>
        </p:spPr>
        <p:txBody>
          <a:bodyPr wrap="square" rtlCol="0">
            <a:spAutoFit/>
          </a:bodyPr>
          <a:lstStyle/>
          <a:p>
            <a:pPr algn="ctr"/>
            <a:r>
              <a:rPr lang="en-US" sz="1400" i="1">
                <a:latin typeface="Abyssinica SIL" panose="02000603020000020004" pitchFamily="2" charset="0"/>
              </a:rPr>
              <a:t>Moesia</a:t>
            </a:r>
          </a:p>
          <a:p>
            <a:pPr algn="ctr"/>
            <a:r>
              <a:rPr lang="en-US" sz="1400"/>
              <a:t>1</a:t>
            </a:r>
          </a:p>
        </p:txBody>
      </p:sp>
      <p:sp>
        <p:nvSpPr>
          <p:cNvPr id="11" name="TextBox 10">
            <a:extLst>
              <a:ext uri="{FF2B5EF4-FFF2-40B4-BE49-F238E27FC236}">
                <a16:creationId xmlns:a16="http://schemas.microsoft.com/office/drawing/2014/main" id="{ABB15ACB-D36F-347E-6A26-B286D1C46AD7}"/>
              </a:ext>
            </a:extLst>
          </p:cNvPr>
          <p:cNvSpPr txBox="1"/>
          <p:nvPr/>
        </p:nvSpPr>
        <p:spPr>
          <a:xfrm>
            <a:off x="5662019" y="2905780"/>
            <a:ext cx="740568" cy="523220"/>
          </a:xfrm>
          <a:prstGeom prst="rect">
            <a:avLst/>
          </a:prstGeom>
          <a:solidFill>
            <a:schemeClr val="bg1"/>
          </a:solidFill>
          <a:ln>
            <a:solidFill>
              <a:schemeClr val="accent1"/>
            </a:solidFill>
          </a:ln>
        </p:spPr>
        <p:txBody>
          <a:bodyPr wrap="square" rtlCol="0">
            <a:spAutoFit/>
          </a:bodyPr>
          <a:lstStyle/>
          <a:p>
            <a:pPr algn="ctr"/>
            <a:r>
              <a:rPr lang="en-US" sz="1400" i="1">
                <a:solidFill>
                  <a:srgbClr val="FF0000"/>
                </a:solidFill>
                <a:latin typeface="Abyssinica SIL" panose="02000603020000020004" pitchFamily="2" charset="0"/>
              </a:rPr>
              <a:t>Gallia</a:t>
            </a:r>
          </a:p>
          <a:p>
            <a:pPr algn="ctr"/>
            <a:r>
              <a:rPr lang="en-US" sz="1400">
                <a:solidFill>
                  <a:srgbClr val="FF0000"/>
                </a:solidFill>
              </a:rPr>
              <a:t>1</a:t>
            </a:r>
          </a:p>
        </p:txBody>
      </p:sp>
      <p:sp>
        <p:nvSpPr>
          <p:cNvPr id="12" name="TextBox 11">
            <a:extLst>
              <a:ext uri="{FF2B5EF4-FFF2-40B4-BE49-F238E27FC236}">
                <a16:creationId xmlns:a16="http://schemas.microsoft.com/office/drawing/2014/main" id="{A4AD52D3-7DCC-11E7-4D5B-A2D4BC04A4CD}"/>
              </a:ext>
            </a:extLst>
          </p:cNvPr>
          <p:cNvSpPr txBox="1"/>
          <p:nvPr/>
        </p:nvSpPr>
        <p:spPr>
          <a:xfrm>
            <a:off x="7171087" y="5897142"/>
            <a:ext cx="740568" cy="523220"/>
          </a:xfrm>
          <a:prstGeom prst="rect">
            <a:avLst/>
          </a:prstGeom>
          <a:solidFill>
            <a:schemeClr val="bg1"/>
          </a:solidFill>
          <a:ln>
            <a:solidFill>
              <a:schemeClr val="accent1"/>
            </a:solidFill>
          </a:ln>
        </p:spPr>
        <p:txBody>
          <a:bodyPr wrap="square" rtlCol="0">
            <a:spAutoFit/>
          </a:bodyPr>
          <a:lstStyle/>
          <a:p>
            <a:pPr algn="ctr"/>
            <a:r>
              <a:rPr lang="en-US" sz="1400" i="1">
                <a:solidFill>
                  <a:srgbClr val="FF0000"/>
                </a:solidFill>
                <a:latin typeface="Abyssinica SIL" panose="02000603020000020004" pitchFamily="2" charset="0"/>
              </a:rPr>
              <a:t>Africa</a:t>
            </a:r>
          </a:p>
          <a:p>
            <a:pPr algn="ctr"/>
            <a:r>
              <a:rPr lang="en-US" sz="1400">
                <a:solidFill>
                  <a:srgbClr val="FF0000"/>
                </a:solidFill>
              </a:rPr>
              <a:t>1</a:t>
            </a:r>
          </a:p>
        </p:txBody>
      </p:sp>
      <p:sp>
        <p:nvSpPr>
          <p:cNvPr id="13" name="TextBox 12">
            <a:extLst>
              <a:ext uri="{FF2B5EF4-FFF2-40B4-BE49-F238E27FC236}">
                <a16:creationId xmlns:a16="http://schemas.microsoft.com/office/drawing/2014/main" id="{31613E5C-36BA-6D60-BF7D-0B94EFA49587}"/>
              </a:ext>
            </a:extLst>
          </p:cNvPr>
          <p:cNvSpPr txBox="1"/>
          <p:nvPr/>
        </p:nvSpPr>
        <p:spPr>
          <a:xfrm>
            <a:off x="3402716" y="4925592"/>
            <a:ext cx="902584" cy="523220"/>
          </a:xfrm>
          <a:prstGeom prst="rect">
            <a:avLst/>
          </a:prstGeom>
          <a:solidFill>
            <a:schemeClr val="bg1"/>
          </a:solidFill>
          <a:ln>
            <a:solidFill>
              <a:schemeClr val="accent1"/>
            </a:solidFill>
          </a:ln>
        </p:spPr>
        <p:txBody>
          <a:bodyPr wrap="square" rtlCol="0">
            <a:spAutoFit/>
          </a:bodyPr>
          <a:lstStyle/>
          <a:p>
            <a:pPr algn="ctr"/>
            <a:r>
              <a:rPr lang="en-US" sz="1400" i="1">
                <a:solidFill>
                  <a:srgbClr val="FF0000"/>
                </a:solidFill>
                <a:latin typeface="Abyssinica SIL" panose="02000603020000020004" pitchFamily="2" charset="0"/>
              </a:rPr>
              <a:t>Hispania</a:t>
            </a:r>
          </a:p>
          <a:p>
            <a:pPr algn="ctr"/>
            <a:r>
              <a:rPr lang="en-US" sz="1400">
                <a:solidFill>
                  <a:srgbClr val="FF0000"/>
                </a:solidFill>
              </a:rPr>
              <a:t>1</a:t>
            </a:r>
          </a:p>
        </p:txBody>
      </p:sp>
      <p:sp>
        <p:nvSpPr>
          <p:cNvPr id="14" name="TextBox 13">
            <a:extLst>
              <a:ext uri="{FF2B5EF4-FFF2-40B4-BE49-F238E27FC236}">
                <a16:creationId xmlns:a16="http://schemas.microsoft.com/office/drawing/2014/main" id="{08DB530E-DC06-5B28-4727-1D731E322BD4}"/>
              </a:ext>
            </a:extLst>
          </p:cNvPr>
          <p:cNvSpPr txBox="1"/>
          <p:nvPr/>
        </p:nvSpPr>
        <p:spPr>
          <a:xfrm>
            <a:off x="7911655" y="3429000"/>
            <a:ext cx="740568" cy="523220"/>
          </a:xfrm>
          <a:prstGeom prst="rect">
            <a:avLst/>
          </a:prstGeom>
          <a:solidFill>
            <a:schemeClr val="bg1"/>
          </a:solidFill>
          <a:ln>
            <a:solidFill>
              <a:schemeClr val="accent1"/>
            </a:solidFill>
          </a:ln>
        </p:spPr>
        <p:txBody>
          <a:bodyPr wrap="square" rtlCol="0">
            <a:spAutoFit/>
          </a:bodyPr>
          <a:lstStyle/>
          <a:p>
            <a:pPr algn="ctr"/>
            <a:r>
              <a:rPr lang="en-US" sz="1400" i="1">
                <a:solidFill>
                  <a:srgbClr val="FF0000"/>
                </a:solidFill>
                <a:latin typeface="Abyssinica SIL" panose="02000603020000020004" pitchFamily="2" charset="0"/>
              </a:rPr>
              <a:t>Roma</a:t>
            </a:r>
          </a:p>
          <a:p>
            <a:pPr algn="ctr"/>
            <a:r>
              <a:rPr lang="en-US" sz="1400">
                <a:solidFill>
                  <a:srgbClr val="FF0000"/>
                </a:solidFill>
              </a:rPr>
              <a:t>(2)</a:t>
            </a:r>
          </a:p>
        </p:txBody>
      </p:sp>
      <p:sp>
        <p:nvSpPr>
          <p:cNvPr id="15" name="TextBox 14">
            <a:extLst>
              <a:ext uri="{FF2B5EF4-FFF2-40B4-BE49-F238E27FC236}">
                <a16:creationId xmlns:a16="http://schemas.microsoft.com/office/drawing/2014/main" id="{609F9D99-3950-1423-FBDA-890853C5B3FF}"/>
              </a:ext>
            </a:extLst>
          </p:cNvPr>
          <p:cNvSpPr txBox="1"/>
          <p:nvPr/>
        </p:nvSpPr>
        <p:spPr>
          <a:xfrm>
            <a:off x="8994739" y="3921428"/>
            <a:ext cx="921634" cy="523220"/>
          </a:xfrm>
          <a:prstGeom prst="rect">
            <a:avLst/>
          </a:prstGeom>
          <a:solidFill>
            <a:schemeClr val="bg1"/>
          </a:solidFill>
          <a:ln>
            <a:solidFill>
              <a:schemeClr val="accent1"/>
            </a:solidFill>
          </a:ln>
        </p:spPr>
        <p:txBody>
          <a:bodyPr wrap="square" rtlCol="0">
            <a:spAutoFit/>
          </a:bodyPr>
          <a:lstStyle/>
          <a:p>
            <a:pPr algn="ctr"/>
            <a:r>
              <a:rPr lang="en-US" sz="1400" i="1">
                <a:solidFill>
                  <a:srgbClr val="FF0000"/>
                </a:solidFill>
                <a:latin typeface="Abyssinica SIL" panose="02000603020000020004" pitchFamily="2" charset="0"/>
              </a:rPr>
              <a:t>Calabria</a:t>
            </a:r>
          </a:p>
          <a:p>
            <a:pPr algn="ctr"/>
            <a:r>
              <a:rPr lang="en-US" sz="1400">
                <a:solidFill>
                  <a:srgbClr val="FF0000"/>
                </a:solidFill>
              </a:rPr>
              <a:t>1</a:t>
            </a:r>
          </a:p>
        </p:txBody>
      </p:sp>
      <p:sp>
        <p:nvSpPr>
          <p:cNvPr id="16" name="TextBox 15">
            <a:extLst>
              <a:ext uri="{FF2B5EF4-FFF2-40B4-BE49-F238E27FC236}">
                <a16:creationId xmlns:a16="http://schemas.microsoft.com/office/drawing/2014/main" id="{BDC7C34E-B859-ABE9-5100-4D818B283435}"/>
              </a:ext>
            </a:extLst>
          </p:cNvPr>
          <p:cNvSpPr txBox="1"/>
          <p:nvPr/>
        </p:nvSpPr>
        <p:spPr>
          <a:xfrm>
            <a:off x="1626188" y="2684993"/>
            <a:ext cx="2421156" cy="923330"/>
          </a:xfrm>
          <a:prstGeom prst="rect">
            <a:avLst/>
          </a:prstGeom>
          <a:solidFill>
            <a:schemeClr val="bg1"/>
          </a:solidFill>
        </p:spPr>
        <p:txBody>
          <a:bodyPr wrap="square" rtlCol="0">
            <a:spAutoFit/>
          </a:bodyPr>
          <a:lstStyle/>
          <a:p>
            <a:pPr algn="ctr"/>
            <a:r>
              <a:rPr lang="en-US" b="1" dirty="0">
                <a:solidFill>
                  <a:srgbClr val="FF0000"/>
                </a:solidFill>
              </a:rPr>
              <a:t>LATIN</a:t>
            </a:r>
          </a:p>
          <a:p>
            <a:r>
              <a:rPr lang="en-US" dirty="0"/>
              <a:t>Danube area: 5</a:t>
            </a:r>
          </a:p>
          <a:p>
            <a:r>
              <a:rPr lang="en-US" dirty="0">
                <a:solidFill>
                  <a:srgbClr val="FF0000"/>
                </a:solidFill>
              </a:rPr>
              <a:t>Africa and West: 6 = 5%</a:t>
            </a:r>
          </a:p>
        </p:txBody>
      </p:sp>
    </p:spTree>
    <p:extLst>
      <p:ext uri="{BB962C8B-B14F-4D97-AF65-F5344CB8AC3E}">
        <p14:creationId xmlns:p14="http://schemas.microsoft.com/office/powerpoint/2010/main" val="87566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c8f32ad-d418-4700-9729-97a2a5a186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4BE7369383BE448358E23B86E9A913" ma:contentTypeVersion="8" ma:contentTypeDescription="Create a new document." ma:contentTypeScope="" ma:versionID="fdb2e48213eb4523daf9f1d952e521f5">
  <xsd:schema xmlns:xsd="http://www.w3.org/2001/XMLSchema" xmlns:xs="http://www.w3.org/2001/XMLSchema" xmlns:p="http://schemas.microsoft.com/office/2006/metadata/properties" xmlns:ns3="fc8f32ad-d418-4700-9729-97a2a5a186af" targetNamespace="http://schemas.microsoft.com/office/2006/metadata/properties" ma:root="true" ma:fieldsID="6ce5eac71eaf8f7006b7de354f1b58a0" ns3:_="">
    <xsd:import namespace="fc8f32ad-d418-4700-9729-97a2a5a186a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ObjectDetectorVersion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f32ad-d418-4700-9729-97a2a5a18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123D87-0A9B-4D20-A357-181A7753777E}">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fc8f32ad-d418-4700-9729-97a2a5a186af"/>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E0633F4-AF9C-4481-A982-7A04CD479DAD}">
  <ds:schemaRefs>
    <ds:schemaRef ds:uri="http://schemas.microsoft.com/sharepoint/v3/contenttype/forms"/>
  </ds:schemaRefs>
</ds:datastoreItem>
</file>

<file path=customXml/itemProps3.xml><?xml version="1.0" encoding="utf-8"?>
<ds:datastoreItem xmlns:ds="http://schemas.openxmlformats.org/officeDocument/2006/customXml" ds:itemID="{4CBE4FC5-A711-4873-9CBE-1890CEDDE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f32ad-d418-4700-9729-97a2a5a18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17159</TotalTime>
  <Words>1167</Words>
  <Application>Microsoft Office PowerPoint</Application>
  <PresentationFormat>Widescreen</PresentationFormat>
  <Paragraphs>496</Paragraphs>
  <Slides>17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SimSun</vt:lpstr>
      <vt:lpstr>Abyssinica SIL</vt:lpstr>
      <vt:lpstr>Aptos</vt:lpstr>
      <vt:lpstr>Aptos Display</vt:lpstr>
      <vt:lpstr>Arial</vt:lpstr>
      <vt:lpstr>Times New Roman</vt:lpstr>
      <vt:lpstr>Office Theme</vt:lpstr>
      <vt:lpstr>The Roads to Nicaea:  Who Came  and  Why?  Glen L. Thompson, Asia Lutheran Seminary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Glen L. Thompson</dc:creator>
  <cp:lastModifiedBy>Glen L. Thompson</cp:lastModifiedBy>
  <cp:revision>32</cp:revision>
  <dcterms:created xsi:type="dcterms:W3CDTF">2024-10-18T15:57:03Z</dcterms:created>
  <dcterms:modified xsi:type="dcterms:W3CDTF">2025-03-18T04:00:29Z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0x010100664BE7369383BE448358E23B86E9A913</vt:lpwstr>
  </property>
</Properties>
</file>